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945600" cy="32918400"/>
  <p:notesSz cx="13398500" cy="20104100"/>
  <p:defaultTextStyle>
    <a:defPPr>
      <a:defRPr lang="en-US"/>
    </a:defPPr>
    <a:lvl1pPr marL="0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1pPr>
    <a:lvl2pPr marL="748711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2pPr>
    <a:lvl3pPr marL="1497421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3pPr>
    <a:lvl4pPr marL="2246132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4pPr>
    <a:lvl5pPr marL="2994843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5pPr>
    <a:lvl6pPr marL="3743554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6pPr>
    <a:lvl7pPr marL="4492264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7pPr>
    <a:lvl8pPr marL="5240975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8pPr>
    <a:lvl9pPr marL="5989686" algn="l" defTabSz="1497421" rtl="0" eaLnBrk="1" latinLnBrk="0" hangingPunct="1">
      <a:defRPr sz="29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16" userDrawn="1">
          <p15:clr>
            <a:srgbClr val="A4A3A4"/>
          </p15:clr>
        </p15:guide>
        <p15:guide id="2" pos="35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0F2D"/>
    <a:srgbClr val="F3E700"/>
    <a:srgbClr val="5BC3F5"/>
    <a:srgbClr val="AAD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5"/>
    <p:restoredTop sz="94684"/>
  </p:normalViewPr>
  <p:slideViewPr>
    <p:cSldViewPr>
      <p:cViewPr>
        <p:scale>
          <a:sx n="20" d="100"/>
          <a:sy n="20" d="100"/>
        </p:scale>
        <p:origin x="1912" y="8"/>
      </p:cViewPr>
      <p:guideLst>
        <p:guide orient="horz" pos="4716"/>
        <p:guide pos="3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82311636331526E-2"/>
          <c:y val="1.7810682365844939E-2"/>
          <c:w val="0.95388189455933636"/>
          <c:h val="0.845308000338649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5BC3F5"/>
            </a:solidFill>
            <a:ln>
              <a:noFill/>
            </a:ln>
            <a:effectLst>
              <a:outerShdw dist="50800" sx="1000" sy="1000" algn="ctr" rotWithShape="0">
                <a:srgbClr val="000000"/>
              </a:outerShdw>
            </a:effectLst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B-AB4F-8977-6D6DF427DC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A60F2D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4B-AB4F-8977-6D6DF427DC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AADC2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4B-AB4F-8977-6D6DF427DC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F3E7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4B-AB4F-8977-6D6DF427DCB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0"/>
        <c:overlap val="-25"/>
        <c:axId val="180934047"/>
        <c:axId val="267145951"/>
      </c:barChart>
      <c:catAx>
        <c:axId val="18093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145951"/>
        <c:crosses val="autoZero"/>
        <c:auto val="1"/>
        <c:lblAlgn val="ctr"/>
        <c:lblOffset val="100"/>
        <c:noMultiLvlLbl val="0"/>
      </c:catAx>
      <c:valAx>
        <c:axId val="26714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93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9272335831547E-2"/>
          <c:y val="1.6741217239913297E-2"/>
          <c:w val="0.95416296654114874"/>
          <c:h val="0.8453634403603834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3500" cap="rnd">
              <a:solidFill>
                <a:srgbClr val="5BC3F5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A4-0047-94B3-A967D45906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63500" cap="rnd">
              <a:solidFill>
                <a:srgbClr val="A60F2D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A4-0047-94B3-A967D45906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63500" cap="rnd">
              <a:solidFill>
                <a:srgbClr val="F3E700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A4-0047-94B3-A967D459067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32</c:v>
                </c:pt>
              </c:strCache>
            </c:strRef>
          </c:tx>
          <c:spPr>
            <a:ln w="63500" cap="rnd">
              <a:solidFill>
                <a:srgbClr val="AADC24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A4-0047-94B3-A967D459067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934047"/>
        <c:axId val="267145951"/>
      </c:lineChart>
      <c:catAx>
        <c:axId val="18093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145951"/>
        <c:crosses val="autoZero"/>
        <c:auto val="1"/>
        <c:lblAlgn val="ctr"/>
        <c:lblOffset val="100"/>
        <c:noMultiLvlLbl val="0"/>
      </c:catAx>
      <c:valAx>
        <c:axId val="26714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93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805488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589838" y="0"/>
            <a:ext cx="5805487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8D166-B961-5046-AEA1-6387C5036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37063" y="2513013"/>
            <a:ext cx="452437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39850" y="9675813"/>
            <a:ext cx="1071880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5805488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589838" y="19096038"/>
            <a:ext cx="5805487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70894-02C7-C242-8FC1-6F3B6AEB4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6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46700" y="10204705"/>
            <a:ext cx="18662601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293400" y="18434305"/>
            <a:ext cx="153692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30" y="633940"/>
            <a:ext cx="20299940" cy="1108765"/>
          </a:xfrm>
        </p:spPr>
        <p:txBody>
          <a:bodyPr lIns="0" tIns="0" rIns="0" bIns="0"/>
          <a:lstStyle>
            <a:lvl1pPr>
              <a:defRPr sz="720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30" y="633940"/>
            <a:ext cx="20299940" cy="1108765"/>
          </a:xfrm>
        </p:spPr>
        <p:txBody>
          <a:bodyPr lIns="0" tIns="0" rIns="0" bIns="0"/>
          <a:lstStyle>
            <a:lvl1pPr>
              <a:defRPr sz="720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97799" y="7571233"/>
            <a:ext cx="95508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1307339" y="7571233"/>
            <a:ext cx="95508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30" y="633940"/>
            <a:ext cx="20299940" cy="1108765"/>
          </a:xfrm>
        </p:spPr>
        <p:txBody>
          <a:bodyPr lIns="0" tIns="0" rIns="0" bIns="0"/>
          <a:lstStyle>
            <a:lvl1pPr>
              <a:defRPr sz="720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1952879" cy="4572809"/>
          </a:xfrm>
          <a:custGeom>
            <a:avLst/>
            <a:gdLst/>
            <a:ahLst/>
            <a:cxnLst/>
            <a:rect l="l" t="t" r="r" b="b"/>
            <a:pathLst>
              <a:path w="13402944" h="2792730">
                <a:moveTo>
                  <a:pt x="0" y="2792235"/>
                </a:moveTo>
                <a:lnTo>
                  <a:pt x="13402732" y="2792235"/>
                </a:lnTo>
                <a:lnTo>
                  <a:pt x="13402732" y="0"/>
                </a:lnTo>
                <a:lnTo>
                  <a:pt x="0" y="0"/>
                </a:lnTo>
                <a:lnTo>
                  <a:pt x="0" y="2792235"/>
                </a:lnTo>
                <a:close/>
              </a:path>
            </a:pathLst>
          </a:custGeom>
          <a:solidFill>
            <a:srgbClr val="A90433"/>
          </a:solidFill>
        </p:spPr>
        <p:txBody>
          <a:bodyPr wrap="square" lIns="0" tIns="0" rIns="0" bIns="0" rtlCol="0"/>
          <a:lstStyle/>
          <a:p>
            <a:endParaRPr sz="4827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030" y="633940"/>
            <a:ext cx="2029994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97800" y="7571233"/>
            <a:ext cx="197604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465040" y="30614114"/>
            <a:ext cx="7025920" cy="453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97800" y="30614114"/>
            <a:ext cx="5049879" cy="453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808322" y="30614114"/>
            <a:ext cx="5049879" cy="453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48619">
        <a:defRPr>
          <a:latin typeface="+mn-lt"/>
          <a:ea typeface="+mn-ea"/>
          <a:cs typeface="+mn-cs"/>
        </a:defRPr>
      </a:lvl2pPr>
      <a:lvl3pPr marL="1497239">
        <a:defRPr>
          <a:latin typeface="+mn-lt"/>
          <a:ea typeface="+mn-ea"/>
          <a:cs typeface="+mn-cs"/>
        </a:defRPr>
      </a:lvl3pPr>
      <a:lvl4pPr marL="2245858">
        <a:defRPr>
          <a:latin typeface="+mn-lt"/>
          <a:ea typeface="+mn-ea"/>
          <a:cs typeface="+mn-cs"/>
        </a:defRPr>
      </a:lvl4pPr>
      <a:lvl5pPr marL="2994477">
        <a:defRPr>
          <a:latin typeface="+mn-lt"/>
          <a:ea typeface="+mn-ea"/>
          <a:cs typeface="+mn-cs"/>
        </a:defRPr>
      </a:lvl5pPr>
      <a:lvl6pPr marL="3743096">
        <a:defRPr>
          <a:latin typeface="+mn-lt"/>
          <a:ea typeface="+mn-ea"/>
          <a:cs typeface="+mn-cs"/>
        </a:defRPr>
      </a:lvl6pPr>
      <a:lvl7pPr marL="4491716">
        <a:defRPr>
          <a:latin typeface="+mn-lt"/>
          <a:ea typeface="+mn-ea"/>
          <a:cs typeface="+mn-cs"/>
        </a:defRPr>
      </a:lvl7pPr>
      <a:lvl8pPr marL="5240335">
        <a:defRPr>
          <a:latin typeface="+mn-lt"/>
          <a:ea typeface="+mn-ea"/>
          <a:cs typeface="+mn-cs"/>
        </a:defRPr>
      </a:lvl8pPr>
      <a:lvl9pPr marL="598895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48619">
        <a:defRPr>
          <a:latin typeface="+mn-lt"/>
          <a:ea typeface="+mn-ea"/>
          <a:cs typeface="+mn-cs"/>
        </a:defRPr>
      </a:lvl2pPr>
      <a:lvl3pPr marL="1497239">
        <a:defRPr>
          <a:latin typeface="+mn-lt"/>
          <a:ea typeface="+mn-ea"/>
          <a:cs typeface="+mn-cs"/>
        </a:defRPr>
      </a:lvl3pPr>
      <a:lvl4pPr marL="2245858">
        <a:defRPr>
          <a:latin typeface="+mn-lt"/>
          <a:ea typeface="+mn-ea"/>
          <a:cs typeface="+mn-cs"/>
        </a:defRPr>
      </a:lvl4pPr>
      <a:lvl5pPr marL="2994477">
        <a:defRPr>
          <a:latin typeface="+mn-lt"/>
          <a:ea typeface="+mn-ea"/>
          <a:cs typeface="+mn-cs"/>
        </a:defRPr>
      </a:lvl5pPr>
      <a:lvl6pPr marL="3743096">
        <a:defRPr>
          <a:latin typeface="+mn-lt"/>
          <a:ea typeface="+mn-ea"/>
          <a:cs typeface="+mn-cs"/>
        </a:defRPr>
      </a:lvl6pPr>
      <a:lvl7pPr marL="4491716">
        <a:defRPr>
          <a:latin typeface="+mn-lt"/>
          <a:ea typeface="+mn-ea"/>
          <a:cs typeface="+mn-cs"/>
        </a:defRPr>
      </a:lvl7pPr>
      <a:lvl8pPr marL="5240335">
        <a:defRPr>
          <a:latin typeface="+mn-lt"/>
          <a:ea typeface="+mn-ea"/>
          <a:cs typeface="+mn-cs"/>
        </a:defRPr>
      </a:lvl8pPr>
      <a:lvl9pPr marL="598895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info.malaysia-students.com/utm-universiti-teknologi-malaysia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C22ECF39-537E-B14D-B721-8D1B197C41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5" y="11838977"/>
            <a:ext cx="9613395" cy="5342624"/>
          </a:xfrm>
          <a:prstGeom prst="rect">
            <a:avLst/>
          </a:prstGeom>
        </p:spPr>
      </p:pic>
      <p:sp>
        <p:nvSpPr>
          <p:cNvPr id="16" name="object 8">
            <a:extLst>
              <a:ext uri="{FF2B5EF4-FFF2-40B4-BE49-F238E27FC236}">
                <a16:creationId xmlns:a16="http://schemas.microsoft.com/office/drawing/2014/main" id="{3343F5D6-7EFC-5B40-846D-0FBB1E35214F}"/>
              </a:ext>
            </a:extLst>
          </p:cNvPr>
          <p:cNvSpPr txBox="1"/>
          <p:nvPr/>
        </p:nvSpPr>
        <p:spPr>
          <a:xfrm>
            <a:off x="1143000" y="4994059"/>
            <a:ext cx="9585962" cy="6619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20589">
              <a:lnSpc>
                <a:spcPts val="4000"/>
              </a:lnSpc>
            </a:pPr>
            <a:r>
              <a:rPr sz="4000" b="1" cap="all" spc="25" dirty="0">
                <a:latin typeface="Proxima Nova Rg" panose="02000506030000020004" pitchFamily="2" charset="0"/>
                <a:cs typeface="Arial"/>
              </a:rPr>
              <a:t>INTRODUCTION </a:t>
            </a:r>
            <a:r>
              <a:rPr sz="4000" b="1" cap="all" dirty="0">
                <a:latin typeface="Proxima Nova Rg" panose="02000506030000020004" pitchFamily="2" charset="0"/>
                <a:cs typeface="Arial"/>
              </a:rPr>
              <a:t>TO </a:t>
            </a:r>
            <a:r>
              <a:rPr sz="4000" b="1" cap="all" spc="25" dirty="0">
                <a:latin typeface="Proxima Nova Rg" panose="02000506030000020004" pitchFamily="2" charset="0"/>
                <a:cs typeface="Arial"/>
              </a:rPr>
              <a:t>THE </a:t>
            </a:r>
            <a:r>
              <a:rPr sz="4000" b="1" cap="all" spc="16" dirty="0">
                <a:latin typeface="Proxima Nova Rg" panose="02000506030000020004" pitchFamily="2" charset="0"/>
                <a:cs typeface="Arial"/>
              </a:rPr>
              <a:t>RESEARCH</a:t>
            </a:r>
            <a:r>
              <a:rPr lang="en-US" sz="4000" b="1" cap="all" spc="16" dirty="0">
                <a:latin typeface="Proxima Nova Rg" panose="02000506030000020004" pitchFamily="2" charset="0"/>
                <a:cs typeface="Arial"/>
              </a:rPr>
              <a:t>, OBJECTIVE, SCOPE and WHAT IMPORTANT</a:t>
            </a:r>
          </a:p>
          <a:p>
            <a:pPr marR="120589">
              <a:lnSpc>
                <a:spcPts val="4000"/>
              </a:lnSpc>
            </a:pPr>
            <a:endParaRPr lang="en-US" sz="3000" cap="all" spc="16" dirty="0">
              <a:solidFill>
                <a:srgbClr val="A60F2D"/>
              </a:solidFill>
              <a:latin typeface="Proxima Nova Rg" panose="02000506030000020004" pitchFamily="2" charset="0"/>
              <a:cs typeface="Arial"/>
            </a:endParaRPr>
          </a:p>
          <a:p>
            <a:pPr marR="120589">
              <a:lnSpc>
                <a:spcPts val="4000"/>
              </a:lnSpc>
            </a:pP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Donec at ante et nibh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molestie  consectetur. Vestibulum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eget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aliquet  nisl.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Ut egestas leo id velit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ultricies 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elementum.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Vestibulum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auctor in arcu  et </a:t>
            </a:r>
            <a:r>
              <a:rPr sz="3000" spc="16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condimentum. Pellentesque</a:t>
            </a:r>
            <a:r>
              <a:rPr sz="3000" spc="-74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habitant 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morbi tristique </a:t>
            </a:r>
            <a:r>
              <a:rPr sz="3000" spc="16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senectus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et netus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et 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malesuada </a:t>
            </a:r>
            <a:r>
              <a:rPr sz="3000" spc="16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fames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ac turpis</a:t>
            </a:r>
            <a:r>
              <a:rPr sz="3000" spc="-49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egestas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.</a:t>
            </a:r>
            <a:r>
              <a:rPr lang="en-US" sz="3000" dirty="0"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Nulla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dolor ipsum, </a:t>
            </a:r>
            <a:r>
              <a:rPr sz="3000" spc="16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congue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in leo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id, porta 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pellentesque eros. </a:t>
            </a:r>
            <a:r>
              <a:rPr sz="3000" spc="16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Phasellus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porttitor 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massa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odio,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vitae sollicitudin neque  vulputate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in.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Donec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justo dui,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malesuada  </a:t>
            </a:r>
            <a:r>
              <a:rPr sz="3000" spc="16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a magna </a:t>
            </a:r>
            <a:r>
              <a:rPr sz="3000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quis, </a:t>
            </a:r>
            <a:r>
              <a:rPr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pharetra </a:t>
            </a:r>
            <a:r>
              <a:rPr sz="3000" spc="8" dirty="0" err="1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rutrum</a:t>
            </a:r>
            <a:r>
              <a:rPr sz="3000" spc="-74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nunc</a:t>
            </a:r>
            <a:r>
              <a:rPr lang="en-US" sz="3000" spc="8" dirty="0">
                <a:solidFill>
                  <a:srgbClr val="231F20"/>
                </a:solidFill>
                <a:latin typeface="Proxima Nova Rg" panose="02000506030000020004" pitchFamily="2" charset="0"/>
                <a:cs typeface="Arial" panose="020B0604020202020204" pitchFamily="34" charset="0"/>
              </a:rPr>
              <a:t>.</a:t>
            </a:r>
            <a:endParaRPr sz="3000" dirty="0">
              <a:latin typeface="Proxima Nova Rg" panose="02000506030000020004" pitchFamily="2" charset="0"/>
              <a:cs typeface="Arial" panose="020B0604020202020204" pitchFamily="34" charset="0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F8D0FEAA-0FDB-8547-9EC3-DD6B094A3E4C}"/>
              </a:ext>
            </a:extLst>
          </p:cNvPr>
          <p:cNvSpPr txBox="1"/>
          <p:nvPr/>
        </p:nvSpPr>
        <p:spPr>
          <a:xfrm>
            <a:off x="11230523" y="4830730"/>
            <a:ext cx="9602066" cy="62576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wrap="square" lIns="457200" tIns="457200" rIns="228600" bIns="457200" rtlCol="0">
            <a:spAutoFit/>
          </a:bodyPr>
          <a:lstStyle/>
          <a:p>
            <a:pPr marR="665317">
              <a:lnSpc>
                <a:spcPts val="4000"/>
              </a:lnSpc>
              <a:tabLst>
                <a:tab pos="1502162" algn="l"/>
                <a:tab pos="4552227" algn="l"/>
              </a:tabLst>
            </a:pPr>
            <a:r>
              <a:rPr lang="en-US" sz="4000" b="1" cap="all" spc="278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ABSTRACT</a:t>
            </a:r>
            <a:endParaRPr sz="4000" b="1" cap="all" dirty="0">
              <a:solidFill>
                <a:schemeClr val="bg1"/>
              </a:solidFill>
              <a:latin typeface="Proxima Nova Rg" panose="02000506030000020004" pitchFamily="2" charset="0"/>
              <a:cs typeface="Arial"/>
            </a:endParaRPr>
          </a:p>
          <a:p>
            <a:pPr marL="342900" marR="145642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Pellentesque habitant morbi tristique  senectus et netus</a:t>
            </a:r>
            <a:r>
              <a:rPr sz="2400" spc="-25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et.</a:t>
            </a: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Malesuada fames ac turpis</a:t>
            </a:r>
            <a:r>
              <a:rPr sz="2400" spc="-8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egestas</a:t>
            </a: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.</a:t>
            </a:r>
          </a:p>
          <a:p>
            <a:pPr marL="342900" marR="866992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Nulla dolor ipsum, congue in leo id, porta </a:t>
            </a:r>
            <a:r>
              <a:rPr sz="2400" dirty="0" err="1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pellentesque</a:t>
            </a:r>
            <a:r>
              <a:rPr sz="2400" spc="-8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eros.</a:t>
            </a: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Nullam porta tincidunt</a:t>
            </a:r>
            <a:r>
              <a:rPr sz="2400" spc="-57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lectus.</a:t>
            </a:r>
          </a:p>
          <a:p>
            <a:pPr marL="342900" marR="96886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spc="-8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Vestibulum </a:t>
            </a: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auctor in arcu in leo id, porta  pellentesque eros tristique senectus et  netus fames ac</a:t>
            </a:r>
            <a:r>
              <a:rPr sz="2400" spc="-16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turpis</a:t>
            </a:r>
            <a:r>
              <a:rPr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.</a:t>
            </a:r>
            <a:endParaRPr lang="en-US" sz="2400" dirty="0">
              <a:solidFill>
                <a:schemeClr val="bg1"/>
              </a:solidFill>
              <a:latin typeface="Proxima Nova Rg" panose="02000506030000020004" pitchFamily="2" charset="0"/>
              <a:cs typeface="Arial"/>
            </a:endParaRPr>
          </a:p>
          <a:p>
            <a:pPr marL="342900" marR="96886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lang="en-US" sz="2400" dirty="0" err="1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Nullam</a:t>
            </a:r>
            <a:r>
              <a:rPr lang="en-US"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porta </a:t>
            </a:r>
            <a:r>
              <a:rPr lang="en-US" sz="2400" dirty="0" err="1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tincidunt</a:t>
            </a:r>
            <a:r>
              <a:rPr lang="en-US" sz="2400" spc="-57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lectus</a:t>
            </a:r>
            <a:r>
              <a:rPr lang="en-US" sz="2400" dirty="0">
                <a:solidFill>
                  <a:schemeClr val="bg1"/>
                </a:solidFill>
                <a:latin typeface="Proxima Nova Rg" panose="02000506030000020004" pitchFamily="2" charset="0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334322"/>
            <a:ext cx="20632247" cy="1126462"/>
          </a:xfrm>
          <a:prstGeom prst="rect">
            <a:avLst/>
          </a:prstGeom>
        </p:spPr>
        <p:txBody>
          <a:bodyPr vert="horz" wrap="square" lIns="0" tIns="201168" rIns="0" bIns="0" rtlCol="0">
            <a:spAutoFit/>
          </a:bodyPr>
          <a:lstStyle/>
          <a:p>
            <a:pPr marR="8318">
              <a:lnSpc>
                <a:spcPts val="7200"/>
              </a:lnSpc>
            </a:pPr>
            <a:r>
              <a:rPr sz="7200" cap="all" spc="-8" dirty="0">
                <a:latin typeface="Proxima Nova Rg" panose="02000506030000020004" pitchFamily="2" charset="0"/>
              </a:rPr>
              <a:t>PROJECT TITLE</a:t>
            </a:r>
            <a:r>
              <a:rPr sz="7200" cap="all" spc="-115" dirty="0">
                <a:latin typeface="Proxima Nova Rg" panose="02000506030000020004" pitchFamily="2" charset="0"/>
              </a:rPr>
              <a:t> </a:t>
            </a:r>
            <a:r>
              <a:rPr sz="7200" cap="all" spc="-16" dirty="0">
                <a:latin typeface="Proxima Nova Rg" panose="02000506030000020004" pitchFamily="2" charset="0"/>
              </a:rPr>
              <a:t>HERE</a:t>
            </a:r>
          </a:p>
        </p:txBody>
      </p:sp>
      <p:sp>
        <p:nvSpPr>
          <p:cNvPr id="3" name="object 3"/>
          <p:cNvSpPr/>
          <p:nvPr/>
        </p:nvSpPr>
        <p:spPr>
          <a:xfrm>
            <a:off x="917866" y="2960840"/>
            <a:ext cx="1372466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670" y="0"/>
                </a:lnTo>
              </a:path>
            </a:pathLst>
          </a:custGeom>
          <a:ln w="698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4827"/>
          </a:p>
        </p:txBody>
      </p:sp>
      <p:sp>
        <p:nvSpPr>
          <p:cNvPr id="4" name="object 4"/>
          <p:cNvSpPr txBox="1"/>
          <p:nvPr/>
        </p:nvSpPr>
        <p:spPr>
          <a:xfrm>
            <a:off x="818943" y="3049253"/>
            <a:ext cx="20210933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95">
              <a:spcBef>
                <a:spcPts val="213"/>
              </a:spcBef>
            </a:pPr>
            <a:r>
              <a:rPr sz="3000" spc="16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Name </a:t>
            </a:r>
            <a:r>
              <a:rPr sz="3000" spc="8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Here, </a:t>
            </a:r>
            <a:r>
              <a:rPr sz="3000" spc="16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Name </a:t>
            </a:r>
            <a:r>
              <a:rPr sz="3000" spc="8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Here, </a:t>
            </a:r>
            <a:r>
              <a:rPr sz="3000" spc="16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Name</a:t>
            </a:r>
            <a:r>
              <a:rPr sz="3000" spc="-106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3000" spc="8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Here</a:t>
            </a:r>
            <a:endParaRPr lang="en-US" sz="3000" spc="8" dirty="0">
              <a:solidFill>
                <a:srgbClr val="FFFFFF"/>
              </a:solidFill>
              <a:latin typeface="Proxima Nova Rg" panose="02000506030000020004" pitchFamily="2" charset="0"/>
              <a:cs typeface="Arial"/>
            </a:endParaRPr>
          </a:p>
          <a:p>
            <a:pPr marL="20795">
              <a:spcBef>
                <a:spcPts val="213"/>
              </a:spcBef>
            </a:pPr>
            <a:r>
              <a:rPr lang="en-US" sz="3000" spc="8" dirty="0">
                <a:solidFill>
                  <a:srgbClr val="FFFFFF"/>
                </a:solidFill>
                <a:latin typeface="Proxima Nova Rg" panose="02000506030000020004" pitchFamily="2" charset="0"/>
                <a:cs typeface="Arial"/>
              </a:rPr>
              <a:t>Affiliation, Organization Address</a:t>
            </a:r>
            <a:endParaRPr sz="3000" dirty="0">
              <a:latin typeface="Proxima Nova Rg" panose="02000506030000020004" pitchFamily="2" charset="0"/>
              <a:cs typeface="Arial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69ADA509-3A57-A345-8782-D406BF10C9BD}"/>
              </a:ext>
            </a:extLst>
          </p:cNvPr>
          <p:cNvSpPr txBox="1"/>
          <p:nvPr/>
        </p:nvSpPr>
        <p:spPr>
          <a:xfrm>
            <a:off x="11427811" y="11589782"/>
            <a:ext cx="9602065" cy="3480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lang="en-US" sz="4000" b="1" cap="all" spc="221" dirty="0">
                <a:latin typeface="Proxima Nova Rg" panose="02000506030000020004" pitchFamily="2" charset="0"/>
                <a:cs typeface="Arial"/>
              </a:rPr>
              <a:t>RESULT AND DISCUSSION</a:t>
            </a:r>
            <a:endParaRPr sz="4000" b="1" cap="all" dirty="0">
              <a:latin typeface="Proxima Nova Rg" panose="02000506030000020004" pitchFamily="2" charset="0"/>
              <a:cs typeface="Arial"/>
            </a:endParaRPr>
          </a:p>
          <a:p>
            <a:pPr marR="8316" algn="just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primis in faucibus orci luctus et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posuere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cubilia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curae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r>
              <a:rPr lang="en-US"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primis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in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faucibus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orci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luctus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et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vel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fringilla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mi,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quis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auctor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justo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: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marR="285879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et.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egestas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</a:t>
            </a:r>
            <a:endParaRPr sz="2400" dirty="0">
              <a:latin typeface="Proxima Nova Rg" panose="02000506030000020004" pitchFamily="2" charset="0"/>
              <a:cs typeface="Arial"/>
            </a:endParaRPr>
          </a:p>
        </p:txBody>
      </p:sp>
      <p:sp>
        <p:nvSpPr>
          <p:cNvPr id="22" name="object 15">
            <a:extLst>
              <a:ext uri="{FF2B5EF4-FFF2-40B4-BE49-F238E27FC236}">
                <a16:creationId xmlns:a16="http://schemas.microsoft.com/office/drawing/2014/main" id="{C5A06837-C507-E34A-B25C-C5772DE351DA}"/>
              </a:ext>
            </a:extLst>
          </p:cNvPr>
          <p:cNvSpPr txBox="1"/>
          <p:nvPr/>
        </p:nvSpPr>
        <p:spPr>
          <a:xfrm>
            <a:off x="1066800" y="17915787"/>
            <a:ext cx="9602065" cy="5096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lang="en-US" sz="4000" b="1" cap="all" spc="221" dirty="0">
                <a:latin typeface="Proxima Nova Rg" panose="02000506030000020004" pitchFamily="2" charset="0"/>
                <a:cs typeface="Arial"/>
              </a:rPr>
              <a:t>METHODOLOGY</a:t>
            </a:r>
            <a:endParaRPr sz="4000" b="1" cap="all" dirty="0">
              <a:latin typeface="Proxima Nova Rg" panose="02000506030000020004" pitchFamily="2" charset="0"/>
              <a:cs typeface="Arial"/>
            </a:endParaRPr>
          </a:p>
          <a:p>
            <a:pPr marR="8316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primis in faucibus orci luctus et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posuere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cubilia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curae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r>
              <a:rPr lang="en-US"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primis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in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faucibus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orci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luctus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et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vel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fringilla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mi,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quis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auctor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justo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: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marR="28587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et.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egestas.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marR="133895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eros.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Nullam porta tincidunt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lectus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</a:t>
            </a:r>
            <a:endParaRPr sz="2400" dirty="0">
              <a:latin typeface="Proxima Nova Rg" panose="02000506030000020004" pitchFamily="2" charset="0"/>
              <a:cs typeface="Arial"/>
            </a:endParaRPr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C16790CB-F2D2-C24A-85F7-48C4C223008B}"/>
              </a:ext>
            </a:extLst>
          </p:cNvPr>
          <p:cNvSpPr txBox="1"/>
          <p:nvPr/>
        </p:nvSpPr>
        <p:spPr>
          <a:xfrm>
            <a:off x="11315266" y="21503880"/>
            <a:ext cx="9602065" cy="5719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lang="en-US" sz="4000" b="1" cap="all" spc="221" dirty="0">
                <a:latin typeface="Proxima Nova Rg" panose="02000506030000020004" pitchFamily="2" charset="0"/>
                <a:cs typeface="Arial"/>
              </a:rPr>
              <a:t>CONCLUSION</a:t>
            </a:r>
            <a:endParaRPr sz="4000" b="1" cap="all" dirty="0">
              <a:latin typeface="Proxima Nova Rg" panose="02000506030000020004" pitchFamily="2" charset="0"/>
              <a:cs typeface="Arial"/>
            </a:endParaRPr>
          </a:p>
          <a:p>
            <a:pPr marR="8316" algn="just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primis in faucibus orci luctus et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posuere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cubilia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curae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r>
              <a:rPr lang="en-US"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primis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in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faucibus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orci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luctus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et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vel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fringilla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mi,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quis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auctor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justo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: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marR="285879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et.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egestas.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marR="1338951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eros.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Nullam porta tincidunt lectus.</a:t>
            </a:r>
            <a:endParaRPr sz="2400" dirty="0">
              <a:latin typeface="Proxima Nova Rg" panose="02000506030000020004" pitchFamily="2" charset="0"/>
              <a:cs typeface="Arial"/>
            </a:endParaRPr>
          </a:p>
          <a:p>
            <a:pPr marL="342900" indent="-342900" algn="just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auctor in arcu.</a:t>
            </a:r>
            <a:endParaRPr sz="2400" dirty="0">
              <a:latin typeface="Proxima Nova Rg" panose="02000506030000020004" pitchFamily="2" charset="0"/>
              <a:cs typeface="Arial"/>
            </a:endParaRP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DF871EC2-6B99-EF4E-904A-37415FB21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8796252"/>
              </p:ext>
            </p:extLst>
          </p:nvPr>
        </p:nvGraphicFramePr>
        <p:xfrm>
          <a:off x="11403231" y="15192142"/>
          <a:ext cx="9602064" cy="5539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object 10">
            <a:extLst>
              <a:ext uri="{FF2B5EF4-FFF2-40B4-BE49-F238E27FC236}">
                <a16:creationId xmlns:a16="http://schemas.microsoft.com/office/drawing/2014/main" id="{74F5A973-53A8-7C47-9109-4542F9FB9F4C}"/>
              </a:ext>
            </a:extLst>
          </p:cNvPr>
          <p:cNvSpPr txBox="1"/>
          <p:nvPr/>
        </p:nvSpPr>
        <p:spPr>
          <a:xfrm>
            <a:off x="10804379" y="20799133"/>
            <a:ext cx="9602064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000" b="1" cap="all" spc="8" dirty="0">
                <a:latin typeface="Proxima Nova Rg" panose="02000506030000020004" pitchFamily="2" charset="0"/>
                <a:cs typeface="Arial"/>
              </a:rPr>
              <a:t>Figure 3: CAPTION </a:t>
            </a:r>
            <a:endParaRPr sz="3000" b="1" cap="all" dirty="0">
              <a:latin typeface="Proxima Nova Rg" panose="02000506030000020004" pitchFamily="2" charset="0"/>
              <a:cs typeface="Arial"/>
            </a:endParaRP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0895C4D7-2250-D545-87B4-FF80E2E7EF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6148842"/>
              </p:ext>
            </p:extLst>
          </p:nvPr>
        </p:nvGraphicFramePr>
        <p:xfrm>
          <a:off x="1062470" y="23246023"/>
          <a:ext cx="9605530" cy="5541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object 10">
            <a:extLst>
              <a:ext uri="{FF2B5EF4-FFF2-40B4-BE49-F238E27FC236}">
                <a16:creationId xmlns:a16="http://schemas.microsoft.com/office/drawing/2014/main" id="{96DCBED4-140D-574C-952C-5197DA189828}"/>
              </a:ext>
            </a:extLst>
          </p:cNvPr>
          <p:cNvSpPr txBox="1"/>
          <p:nvPr/>
        </p:nvSpPr>
        <p:spPr>
          <a:xfrm>
            <a:off x="744175" y="29021323"/>
            <a:ext cx="960553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000" b="1" cap="all" spc="8" dirty="0">
                <a:latin typeface="Proxima Nova Rg" panose="02000506030000020004" pitchFamily="2" charset="0"/>
                <a:cs typeface="Arial"/>
              </a:rPr>
              <a:t>FIGURE 2: CAPTION</a:t>
            </a:r>
            <a:endParaRPr sz="3000" b="1" cap="all" dirty="0">
              <a:latin typeface="Proxima Nova Rg" panose="02000506030000020004" pitchFamily="2" charset="0"/>
              <a:cs typeface="Arial"/>
            </a:endParaRPr>
          </a:p>
        </p:txBody>
      </p:sp>
      <p:pic>
        <p:nvPicPr>
          <p:cNvPr id="7" name="Picture 6" descr="A black and white image of a letter&#10;&#10;Description automatically generated">
            <a:extLst>
              <a:ext uri="{FF2B5EF4-FFF2-40B4-BE49-F238E27FC236}">
                <a16:creationId xmlns:a16="http://schemas.microsoft.com/office/drawing/2014/main" id="{783010E1-12BA-8EC3-D66D-DDF87D3C27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746" y="1371600"/>
            <a:ext cx="5994881" cy="1022042"/>
          </a:xfrm>
          <a:prstGeom prst="rect">
            <a:avLst/>
          </a:prstGeom>
        </p:spPr>
      </p:pic>
      <p:sp>
        <p:nvSpPr>
          <p:cNvPr id="8" name="object 2">
            <a:extLst>
              <a:ext uri="{FF2B5EF4-FFF2-40B4-BE49-F238E27FC236}">
                <a16:creationId xmlns:a16="http://schemas.microsoft.com/office/drawing/2014/main" id="{1A295588-6938-36BC-5E7A-744B993C890D}"/>
              </a:ext>
            </a:extLst>
          </p:cNvPr>
          <p:cNvSpPr txBox="1">
            <a:spLocks/>
          </p:cNvSpPr>
          <p:nvPr/>
        </p:nvSpPr>
        <p:spPr>
          <a:xfrm>
            <a:off x="-2209800" y="108011"/>
            <a:ext cx="22638366" cy="958789"/>
          </a:xfrm>
          <a:prstGeom prst="rect">
            <a:avLst/>
          </a:prstGeom>
        </p:spPr>
        <p:txBody>
          <a:bodyPr vert="horz" wrap="square" lIns="0" tIns="201168" rIns="0" bIns="0" rtlCol="0">
            <a:spAutoFit/>
          </a:bodyPr>
          <a:lstStyle>
            <a:lvl1pPr>
              <a:defRPr sz="7205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R="8318" algn="r" defTabSz="914400">
              <a:lnSpc>
                <a:spcPts val="7200"/>
              </a:lnSpc>
            </a:pPr>
            <a:r>
              <a:rPr lang="en-US" sz="2400" i="1" kern="0" cap="all" spc="-8" dirty="0">
                <a:latin typeface="Proxima Nova Rg" panose="02000506030000020004" pitchFamily="2" charset="0"/>
              </a:rPr>
              <a:t>11</a:t>
            </a:r>
            <a:r>
              <a:rPr lang="en-US" sz="2400" i="1" kern="0" cap="all" spc="-8" baseline="30000" dirty="0">
                <a:latin typeface="Proxima Nova Rg" panose="02000506030000020004" pitchFamily="2" charset="0"/>
              </a:rPr>
              <a:t>th</a:t>
            </a:r>
            <a:r>
              <a:rPr lang="en-US" sz="2400" i="1" kern="0" cap="all" spc="-8" dirty="0">
                <a:latin typeface="Proxima Nova Rg" panose="02000506030000020004" pitchFamily="2" charset="0"/>
              </a:rPr>
              <a:t> International conference on combustion, incineration/pyrolysis, emission  and climate change 2024</a:t>
            </a: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AD04FDF8-84EE-9080-D506-8D0C3B026706}"/>
              </a:ext>
            </a:extLst>
          </p:cNvPr>
          <p:cNvSpPr txBox="1"/>
          <p:nvPr/>
        </p:nvSpPr>
        <p:spPr>
          <a:xfrm>
            <a:off x="763840" y="17280245"/>
            <a:ext cx="960553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000" b="1" cap="all" spc="8" dirty="0">
                <a:latin typeface="Proxima Nova Rg" panose="02000506030000020004" pitchFamily="2" charset="0"/>
                <a:cs typeface="Arial"/>
              </a:rPr>
              <a:t>FIGURE 1: CAPTION</a:t>
            </a:r>
            <a:endParaRPr sz="3000" b="1" cap="all" dirty="0">
              <a:latin typeface="Proxima Nova Rg" panose="02000506030000020004" pitchFamily="2" charset="0"/>
              <a:cs typeface="Arial"/>
            </a:endParaRPr>
          </a:p>
        </p:txBody>
      </p:sp>
      <p:sp>
        <p:nvSpPr>
          <p:cNvPr id="10" name="object 15">
            <a:extLst>
              <a:ext uri="{FF2B5EF4-FFF2-40B4-BE49-F238E27FC236}">
                <a16:creationId xmlns:a16="http://schemas.microsoft.com/office/drawing/2014/main" id="{1E59F073-B21A-021A-7F7B-4E15B4BF0124}"/>
              </a:ext>
            </a:extLst>
          </p:cNvPr>
          <p:cNvSpPr txBox="1"/>
          <p:nvPr/>
        </p:nvSpPr>
        <p:spPr>
          <a:xfrm>
            <a:off x="11334931" y="28224369"/>
            <a:ext cx="9602065" cy="1480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lang="en-US" sz="4000" b="1" cap="all" spc="221" dirty="0">
                <a:latin typeface="Proxima Nova Rg" panose="02000506030000020004" pitchFamily="2" charset="0"/>
                <a:cs typeface="Arial"/>
              </a:rPr>
              <a:t>ACKNOWLEDGEMENT</a:t>
            </a:r>
            <a:endParaRPr sz="4000" b="1" cap="all" dirty="0">
              <a:latin typeface="Proxima Nova Rg" panose="02000506030000020004" pitchFamily="2" charset="0"/>
              <a:cs typeface="Arial"/>
            </a:endParaRPr>
          </a:p>
          <a:p>
            <a:pPr marR="8316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primis in faucibus orci luctus et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posuere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cubilia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curae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 </a:t>
            </a:r>
            <a:endParaRPr sz="2400" dirty="0">
              <a:latin typeface="Proxima Nova Rg" panose="02000506030000020004" pitchFamily="2" charset="0"/>
              <a:cs typeface="Arial"/>
            </a:endParaRPr>
          </a:p>
        </p:txBody>
      </p:sp>
      <p:sp>
        <p:nvSpPr>
          <p:cNvPr id="11" name="object 15">
            <a:extLst>
              <a:ext uri="{FF2B5EF4-FFF2-40B4-BE49-F238E27FC236}">
                <a16:creationId xmlns:a16="http://schemas.microsoft.com/office/drawing/2014/main" id="{132D50C0-E9D0-5F35-39F0-B499C6D9BD9C}"/>
              </a:ext>
            </a:extLst>
          </p:cNvPr>
          <p:cNvSpPr txBox="1"/>
          <p:nvPr/>
        </p:nvSpPr>
        <p:spPr>
          <a:xfrm>
            <a:off x="911942" y="29503899"/>
            <a:ext cx="20632246" cy="2326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ts val="4000"/>
              </a:lnSpc>
              <a:tabLst>
                <a:tab pos="2571868" algn="l"/>
              </a:tabLst>
            </a:pPr>
            <a:r>
              <a:rPr lang="en-US" sz="4000" b="1" cap="all" spc="221" dirty="0">
                <a:latin typeface="Proxima Nova Rg" panose="02000506030000020004" pitchFamily="2" charset="0"/>
                <a:cs typeface="Arial"/>
              </a:rPr>
              <a:t>BIBLIOGRAPHY</a:t>
            </a:r>
            <a:endParaRPr sz="4000" b="1" cap="all" dirty="0">
              <a:latin typeface="Proxima Nova Rg" panose="02000506030000020004" pitchFamily="2" charset="0"/>
              <a:cs typeface="Arial"/>
            </a:endParaRPr>
          </a:p>
          <a:p>
            <a:pPr marL="457200" marR="8316" indent="-457200" algn="just">
              <a:lnSpc>
                <a:spcPts val="3000"/>
              </a:lnSpc>
              <a:spcBef>
                <a:spcPts val="1800"/>
              </a:spcBef>
              <a:buAutoNum type="arabicPeriod"/>
            </a:pP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Aliquam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vel fringilla mi, quis auctor justo. 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ante ipsum primis in faucibus orci luctus et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ultrices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posuere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cubilia</a:t>
            </a:r>
            <a:r>
              <a:rPr sz="2400" spc="-8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curae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.</a:t>
            </a:r>
          </a:p>
          <a:p>
            <a:pPr marL="457200" marR="8316" indent="-457200" algn="just">
              <a:lnSpc>
                <a:spcPts val="3000"/>
              </a:lnSpc>
              <a:spcBef>
                <a:spcPts val="1800"/>
              </a:spcBef>
              <a:buAutoNum type="arabicPeriod"/>
            </a:pP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Xxxxxxx</a:t>
            </a:r>
            <a:endParaRPr lang="en-US" sz="2400" dirty="0">
              <a:solidFill>
                <a:srgbClr val="231F20"/>
              </a:solidFill>
              <a:latin typeface="Proxima Nova Rg" panose="02000506030000020004" pitchFamily="2" charset="0"/>
              <a:cs typeface="Arial"/>
            </a:endParaRPr>
          </a:p>
          <a:p>
            <a:pPr marL="457200" marR="8316" indent="-457200" algn="just">
              <a:lnSpc>
                <a:spcPts val="3000"/>
              </a:lnSpc>
              <a:spcBef>
                <a:spcPts val="1800"/>
              </a:spcBef>
              <a:buAutoNum type="arabicPeriod"/>
            </a:pPr>
            <a:r>
              <a:rPr lang="en-US" sz="2400" dirty="0" err="1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xxxxxxxx</a:t>
            </a:r>
            <a:r>
              <a:rPr lang="en-US" sz="2400" dirty="0">
                <a:solidFill>
                  <a:srgbClr val="231F20"/>
                </a:solidFill>
                <a:latin typeface="Proxima Nova Rg" panose="02000506030000020004" pitchFamily="2" charset="0"/>
                <a:cs typeface="Arial"/>
              </a:rPr>
              <a:t> </a:t>
            </a:r>
            <a:endParaRPr sz="2400" dirty="0">
              <a:latin typeface="Proxima Nova Rg" panose="02000506030000020004" pitchFamily="2" charset="0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560F01-D782-86A2-5BB1-CF03AA7122D5}"/>
              </a:ext>
            </a:extLst>
          </p:cNvPr>
          <p:cNvSpPr txBox="1"/>
          <p:nvPr/>
        </p:nvSpPr>
        <p:spPr>
          <a:xfrm>
            <a:off x="0" y="32125516"/>
            <a:ext cx="21945600" cy="1005840"/>
          </a:xfrm>
          <a:prstGeom prst="rect">
            <a:avLst/>
          </a:prstGeom>
          <a:solidFill>
            <a:srgbClr val="A60F2D"/>
          </a:solidFill>
        </p:spPr>
        <p:txBody>
          <a:bodyPr wrap="square">
            <a:spAutoFit/>
          </a:bodyPr>
          <a:lstStyle/>
          <a:p>
            <a:pPr marR="8318" algn="ctr" defTabSz="914400">
              <a:lnSpc>
                <a:spcPts val="7200"/>
              </a:lnSpc>
            </a:pPr>
            <a:r>
              <a:rPr lang="en-US" sz="3200" b="1" i="1" kern="0" cap="all" spc="-8" dirty="0">
                <a:solidFill>
                  <a:schemeClr val="bg1"/>
                </a:solidFill>
                <a:latin typeface="Proxima Nova Rg" panose="02000506030000020004" pitchFamily="2" charset="0"/>
              </a:rPr>
              <a:t>Swiss Garden Hotel, Kuala Lumpur, Malaysia, 18</a:t>
            </a:r>
            <a:r>
              <a:rPr lang="en-US" sz="3200" b="1" i="1" kern="0" cap="all" spc="-8" baseline="30000" dirty="0">
                <a:solidFill>
                  <a:schemeClr val="bg1"/>
                </a:solidFill>
                <a:latin typeface="Proxima Nova Rg" panose="02000506030000020004" pitchFamily="2" charset="0"/>
              </a:rPr>
              <a:t>th</a:t>
            </a:r>
            <a:r>
              <a:rPr lang="en-US" sz="3200" b="1" i="1" kern="0" cap="all" spc="-8" dirty="0">
                <a:solidFill>
                  <a:schemeClr val="bg1"/>
                </a:solidFill>
                <a:latin typeface="Proxima Nova Rg" panose="02000506030000020004" pitchFamily="2" charset="0"/>
              </a:rPr>
              <a:t>-20</a:t>
            </a:r>
            <a:r>
              <a:rPr lang="en-US" sz="3200" b="1" i="1" kern="0" cap="all" spc="-8" baseline="30000" dirty="0">
                <a:solidFill>
                  <a:schemeClr val="bg1"/>
                </a:solidFill>
                <a:latin typeface="Proxima Nova Rg" panose="02000506030000020004" pitchFamily="2" charset="0"/>
              </a:rPr>
              <a:t>th</a:t>
            </a:r>
            <a:r>
              <a:rPr lang="en-US" sz="3200" b="1" i="1" kern="0" cap="all" spc="-8" dirty="0">
                <a:solidFill>
                  <a:schemeClr val="bg1"/>
                </a:solidFill>
                <a:latin typeface="Proxima Nova Rg" panose="02000506030000020004" pitchFamily="2" charset="0"/>
              </a:rPr>
              <a:t> December 2024</a:t>
            </a:r>
            <a:endParaRPr lang="en-US" sz="3200" b="1" i="1" kern="0" cap="all" spc="-16" dirty="0">
              <a:solidFill>
                <a:schemeClr val="bg1"/>
              </a:solidFill>
              <a:latin typeface="Proxima Nova Rg" panose="02000506030000020004" pitchFamily="2" charset="0"/>
            </a:endParaRPr>
          </a:p>
        </p:txBody>
      </p:sp>
      <p:pic>
        <p:nvPicPr>
          <p:cNvPr id="17" name="Picture 16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E23931E6-1864-5935-D0DD-A47D012709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6031556" y="2640619"/>
            <a:ext cx="4357688" cy="14741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104</TotalTime>
  <Words>472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Proxima Nova Rg</vt:lpstr>
      <vt:lpstr>Office Theme</vt:lpstr>
      <vt:lpstr>PROJECT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 TITLE HERE</dc:title>
  <dc:creator>Dr. Norazila Othman</dc:creator>
  <cp:lastModifiedBy>Dr. Norazila Othman</cp:lastModifiedBy>
  <cp:revision>11</cp:revision>
  <dcterms:created xsi:type="dcterms:W3CDTF">2019-03-04T21:38:50Z</dcterms:created>
  <dcterms:modified xsi:type="dcterms:W3CDTF">2024-11-27T07:16:25Z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2019-03-04T00:00:00Z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2019-03-04T00:00:00Z</vt:filetime>
  </property>
</Properties>
</file>