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0"/>
  </p:notesMasterIdLst>
  <p:handoutMasterIdLst>
    <p:handoutMasterId r:id="rId31"/>
  </p:handoutMasterIdLst>
  <p:sldIdLst>
    <p:sldId id="256" r:id="rId2"/>
    <p:sldId id="28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54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501FE8-BD0B-494B-9BED-F0752B8B7A7E}"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888A5F-8E33-4506-959E-6663C514F927}" type="datetimeFigureOut">
              <a:rPr lang="en-US" smtClean="0"/>
              <a:pPr/>
              <a:t>7/12/2016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DB15F0-0B14-43D0-802B-6D0634F94069}" type="slidenum">
              <a:rPr lang="en-US" smtClean="0"/>
              <a:pPr/>
              <a:t>‹#›</a:t>
            </a:fld>
            <a:endParaRPr lang="en-US"/>
          </a:p>
        </p:txBody>
      </p:sp>
    </p:spTree>
    <p:extLst>
      <p:ext uri="{BB962C8B-B14F-4D97-AF65-F5344CB8AC3E}">
        <p14:creationId xmlns:p14="http://schemas.microsoft.com/office/powerpoint/2010/main" xmlns="" val="3477742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0DB15F0-0B14-43D0-802B-6D0634F94069}" type="slidenum">
              <a:rPr lang="en-US" smtClean="0"/>
              <a:pPr/>
              <a:t>7</a:t>
            </a:fld>
            <a:endParaRPr lang="en-US"/>
          </a:p>
        </p:txBody>
      </p:sp>
    </p:spTree>
    <p:extLst>
      <p:ext uri="{BB962C8B-B14F-4D97-AF65-F5344CB8AC3E}">
        <p14:creationId xmlns:p14="http://schemas.microsoft.com/office/powerpoint/2010/main" xmlns="" val="211924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0762F520-D3AE-4900-81D7-FE3B3BBC131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62F520-D3AE-4900-81D7-FE3B3BBC1319}"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762F520-D3AE-4900-81D7-FE3B3BBC131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62F520-D3AE-4900-81D7-FE3B3BBC13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3050534-C47A-4428-9E26-CCE127892E70}" type="datetimeFigureOut">
              <a:rPr lang="en-US" smtClean="0"/>
              <a:pPr/>
              <a:t>7/12/2016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62F520-D3AE-4900-81D7-FE3B3BBC1319}"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3050534-C47A-4428-9E26-CCE127892E70}" type="datetimeFigureOut">
              <a:rPr lang="en-US" smtClean="0"/>
              <a:pPr/>
              <a:t>7/12/2016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762F520-D3AE-4900-81D7-FE3B3BBC1319}"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unique%20profession-supp%202%20lecture%201.ppt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SME 4902</a:t>
            </a:r>
            <a:endParaRPr lang="en-US" dirty="0"/>
          </a:p>
        </p:txBody>
      </p:sp>
      <p:sp>
        <p:nvSpPr>
          <p:cNvPr id="3" name="Subtitle 2"/>
          <p:cNvSpPr>
            <a:spLocks noGrp="1"/>
          </p:cNvSpPr>
          <p:nvPr>
            <p:ph type="subTitle" idx="1"/>
          </p:nvPr>
        </p:nvSpPr>
        <p:spPr>
          <a:xfrm>
            <a:off x="1432560" y="1850063"/>
            <a:ext cx="7406640" cy="4382501"/>
          </a:xfrm>
        </p:spPr>
        <p:txBody>
          <a:bodyPr>
            <a:normAutofit/>
          </a:bodyPr>
          <a:lstStyle/>
          <a:p>
            <a:r>
              <a:rPr lang="en-US" dirty="0" smtClean="0"/>
              <a:t>Professional Engineering Practice</a:t>
            </a:r>
          </a:p>
          <a:p>
            <a:endParaRPr lang="en-US" dirty="0" smtClean="0"/>
          </a:p>
          <a:p>
            <a:r>
              <a:rPr lang="en-US" dirty="0" smtClean="0"/>
              <a:t>Prof. Ir. Dr. Wan </a:t>
            </a:r>
            <a:r>
              <a:rPr lang="en-US" dirty="0" err="1" smtClean="0"/>
              <a:t>Khairuddin</a:t>
            </a:r>
            <a:r>
              <a:rPr lang="en-US" dirty="0" smtClean="0"/>
              <a:t> Wan Ali</a:t>
            </a:r>
          </a:p>
          <a:p>
            <a:r>
              <a:rPr lang="en-US" dirty="0" smtClean="0"/>
              <a:t>Head of Aeronautical Laboratory</a:t>
            </a:r>
          </a:p>
          <a:p>
            <a:r>
              <a:rPr lang="en-US" dirty="0"/>
              <a:t>Department of Aeronautical,  Automotive and Ocean Engineering</a:t>
            </a:r>
          </a:p>
          <a:p>
            <a:r>
              <a:rPr lang="en-US" dirty="0" smtClean="0"/>
              <a:t>Faculty of Mechanical Engineering</a:t>
            </a:r>
          </a:p>
          <a:p>
            <a:r>
              <a:rPr lang="en-US" dirty="0" err="1" smtClean="0"/>
              <a:t>Universiti</a:t>
            </a:r>
            <a:r>
              <a:rPr lang="en-US" dirty="0" smtClean="0"/>
              <a:t> </a:t>
            </a:r>
            <a:r>
              <a:rPr lang="en-US" dirty="0" err="1" smtClean="0"/>
              <a:t>Teknologi</a:t>
            </a:r>
            <a:r>
              <a:rPr lang="en-US" dirty="0" smtClean="0"/>
              <a:t> Malaysia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UTM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early history of the Technical School goes back to 1904 when personnel for the Public Works Department and the Survey and Land Offices were much needed for the development of mining towns in the Federated Malay States.</a:t>
            </a:r>
          </a:p>
          <a:p>
            <a:r>
              <a:rPr lang="en-US" dirty="0" smtClean="0"/>
              <a:t>The main objective of establishing a technical school was to train local personnel to man the on-growing infrastructure such as cart-road and railway lines from the mining centers - </a:t>
            </a:r>
            <a:r>
              <a:rPr lang="en-US" dirty="0" err="1" smtClean="0"/>
              <a:t>Taiping</a:t>
            </a:r>
            <a:r>
              <a:rPr lang="en-US" dirty="0" smtClean="0"/>
              <a:t> in </a:t>
            </a:r>
            <a:r>
              <a:rPr lang="en-US" dirty="0" err="1" smtClean="0"/>
              <a:t>Larut</a:t>
            </a:r>
            <a:r>
              <a:rPr lang="en-US" dirty="0" smtClean="0"/>
              <a:t>, Kuala Lumpur in Selangor and </a:t>
            </a:r>
            <a:r>
              <a:rPr lang="en-US" dirty="0" err="1" smtClean="0"/>
              <a:t>Seremban</a:t>
            </a:r>
            <a:r>
              <a:rPr lang="en-US" dirty="0" smtClean="0"/>
              <a:t> Sungai Ujung - to the Straits of Malacca</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4385" y="1047890"/>
            <a:ext cx="7498080" cy="4800600"/>
          </a:xfrm>
        </p:spPr>
        <p:txBody>
          <a:bodyPr>
            <a:normAutofit fontScale="92500" lnSpcReduction="20000"/>
          </a:bodyPr>
          <a:lstStyle/>
          <a:p>
            <a:r>
              <a:rPr lang="en-US" dirty="0" smtClean="0"/>
              <a:t>The early years of the 1900 saw Federated Malay States and the economic centers especially in the tin industry.</a:t>
            </a:r>
          </a:p>
          <a:p>
            <a:r>
              <a:rPr lang="en-US" dirty="0" smtClean="0"/>
              <a:t>Rapid construction of cart-roads and railway lines was undertaken to replace the navigated rivers between 10 to 35 miles from the Straits of Malacca. </a:t>
            </a:r>
          </a:p>
          <a:p>
            <a:r>
              <a:rPr lang="en-US" dirty="0" smtClean="0"/>
              <a:t>To meet the needs, a grant of </a:t>
            </a:r>
            <a:r>
              <a:rPr lang="en-US" dirty="0"/>
              <a:t>£30,000.00 from </a:t>
            </a:r>
            <a:r>
              <a:rPr lang="en-US" dirty="0" smtClean="0"/>
              <a:t>a philanthropist for the establishment of a technical school in Kuala Lumpur was made in 1904.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2790" y="1086295"/>
            <a:ext cx="7498080" cy="4800600"/>
          </a:xfrm>
        </p:spPr>
        <p:txBody>
          <a:bodyPr/>
          <a:lstStyle/>
          <a:p>
            <a:r>
              <a:rPr lang="en-US" dirty="0" smtClean="0"/>
              <a:t>This institution of higher learning began in 1904 as a class for technical studies at the Kuala Lumpur City Council building. </a:t>
            </a:r>
          </a:p>
          <a:p>
            <a:r>
              <a:rPr lang="en-US" dirty="0" smtClean="0"/>
              <a:t>In 1906, the class became the Technical School, based at the </a:t>
            </a:r>
            <a:r>
              <a:rPr lang="en-US" dirty="0" err="1" smtClean="0"/>
              <a:t>Batu</a:t>
            </a:r>
            <a:r>
              <a:rPr lang="en-US" dirty="0" smtClean="0"/>
              <a:t> Lane Malay School. </a:t>
            </a:r>
          </a:p>
          <a:p>
            <a:r>
              <a:rPr lang="en-US" dirty="0" smtClean="0"/>
              <a:t>It was later moved to the Museum building at Bukit Nanas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4385" y="779055"/>
            <a:ext cx="7498080" cy="4800600"/>
          </a:xfrm>
        </p:spPr>
        <p:txBody>
          <a:bodyPr>
            <a:normAutofit lnSpcReduction="10000"/>
          </a:bodyPr>
          <a:lstStyle/>
          <a:p>
            <a:r>
              <a:rPr lang="en-US" dirty="0" smtClean="0"/>
              <a:t>In 1925, the Public Works Department opened the Technical School in </a:t>
            </a:r>
            <a:r>
              <a:rPr lang="en-US" dirty="0" err="1" smtClean="0"/>
              <a:t>Jalan</a:t>
            </a:r>
            <a:r>
              <a:rPr lang="en-US" dirty="0" smtClean="0"/>
              <a:t> Brickfields (</a:t>
            </a:r>
            <a:r>
              <a:rPr lang="en-US" dirty="0" err="1" smtClean="0"/>
              <a:t>Jalan</a:t>
            </a:r>
            <a:r>
              <a:rPr lang="en-US" dirty="0" smtClean="0"/>
              <a:t> </a:t>
            </a:r>
            <a:r>
              <a:rPr lang="en-US" dirty="0" err="1" smtClean="0"/>
              <a:t>Tun</a:t>
            </a:r>
            <a:r>
              <a:rPr lang="en-US" dirty="0" smtClean="0"/>
              <a:t> </a:t>
            </a:r>
            <a:r>
              <a:rPr lang="en-US" dirty="0" err="1" smtClean="0"/>
              <a:t>Sambanthan</a:t>
            </a:r>
            <a:r>
              <a:rPr lang="en-US" dirty="0" smtClean="0"/>
              <a:t>), Kuala Lumpur to train technical staff of the Public Works Department and the Survey and Land Offices.</a:t>
            </a:r>
          </a:p>
          <a:p>
            <a:r>
              <a:rPr lang="en-US" dirty="0" smtClean="0"/>
              <a:t>In 1930, the Kuala Lumpur Technical School was further expanded at its new site in High Street, i.e. the present </a:t>
            </a:r>
            <a:r>
              <a:rPr lang="en-US" dirty="0" err="1" smtClean="0"/>
              <a:t>Jalan</a:t>
            </a:r>
            <a:r>
              <a:rPr lang="en-US" dirty="0" smtClean="0"/>
              <a:t> Bandar</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2790" y="510219"/>
            <a:ext cx="7498080" cy="5952775"/>
          </a:xfrm>
        </p:spPr>
        <p:txBody>
          <a:bodyPr>
            <a:normAutofit fontScale="92500" lnSpcReduction="20000"/>
          </a:bodyPr>
          <a:lstStyle/>
          <a:p>
            <a:r>
              <a:rPr lang="en-US" dirty="0" smtClean="0"/>
              <a:t>In 1941, it was recommended that the Technical School be upgraded to the status of a college. </a:t>
            </a:r>
          </a:p>
          <a:p>
            <a:r>
              <a:rPr lang="en-US" dirty="0" smtClean="0"/>
              <a:t>However, with the advent of the Second World War, the suggestion could only be implemented in 1946, during which the institution became known as the Technical College, Kuala Lumpur. </a:t>
            </a:r>
          </a:p>
          <a:p>
            <a:r>
              <a:rPr lang="en-US" dirty="0" smtClean="0"/>
              <a:t>The Technical College then offered three year Diploma courses in the field of Civil, Mechanical and Electrical Engineering, Architecture, Town and Country Planning, Land Surveying and Quantity Surveying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5980" y="510220"/>
            <a:ext cx="7296950" cy="5031030"/>
          </a:xfrm>
        </p:spPr>
        <p:txBody>
          <a:bodyPr>
            <a:normAutofit fontScale="85000" lnSpcReduction="20000"/>
          </a:bodyPr>
          <a:lstStyle/>
          <a:p>
            <a:r>
              <a:rPr lang="en-US" dirty="0" smtClean="0"/>
              <a:t>The construction of the new Technical College in </a:t>
            </a:r>
            <a:r>
              <a:rPr lang="en-US" dirty="0" err="1" smtClean="0"/>
              <a:t>Jalan</a:t>
            </a:r>
            <a:r>
              <a:rPr lang="en-US" dirty="0" smtClean="0"/>
              <a:t> Gurney (</a:t>
            </a:r>
            <a:r>
              <a:rPr lang="en-US" dirty="0" err="1" smtClean="0"/>
              <a:t>Jalan</a:t>
            </a:r>
            <a:r>
              <a:rPr lang="en-US" dirty="0" smtClean="0"/>
              <a:t> </a:t>
            </a:r>
            <a:r>
              <a:rPr lang="en-US" dirty="0" err="1" smtClean="0"/>
              <a:t>Semarak</a:t>
            </a:r>
            <a:r>
              <a:rPr lang="en-US" dirty="0" smtClean="0"/>
              <a:t>/</a:t>
            </a:r>
            <a:r>
              <a:rPr lang="en-US" dirty="0" err="1" smtClean="0"/>
              <a:t>Jalan</a:t>
            </a:r>
            <a:r>
              <a:rPr lang="en-US" dirty="0" smtClean="0"/>
              <a:t> Sultan </a:t>
            </a:r>
            <a:r>
              <a:rPr lang="en-US" dirty="0" err="1" smtClean="0"/>
              <a:t>Yahya</a:t>
            </a:r>
            <a:r>
              <a:rPr lang="en-US" dirty="0" smtClean="0"/>
              <a:t> Petra) Kuala Lumpur began in 1951. It became fully operational in march 1955.</a:t>
            </a:r>
          </a:p>
          <a:p>
            <a:r>
              <a:rPr lang="en-US" dirty="0" err="1" smtClean="0"/>
              <a:t>ln</a:t>
            </a:r>
            <a:r>
              <a:rPr lang="en-US" dirty="0" smtClean="0"/>
              <a:t> 1960 a milestone was reached when engineering courses at degree level were offered. </a:t>
            </a:r>
          </a:p>
          <a:p>
            <a:r>
              <a:rPr lang="en-US" dirty="0" smtClean="0"/>
              <a:t>Students pursuing the courses had to sit for professional examinations conducted by the Institution of Civil Engineers, Institution of Mechanical Engineers and the Institution of Electrical Engineers, United Kingdom. The rate of success was most encouraging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47800"/>
            <a:ext cx="7245727" cy="4800600"/>
          </a:xfrm>
        </p:spPr>
        <p:txBody>
          <a:bodyPr>
            <a:normAutofit fontScale="85000" lnSpcReduction="10000"/>
          </a:bodyPr>
          <a:lstStyle/>
          <a:p>
            <a:r>
              <a:rPr lang="en-US" dirty="0" smtClean="0"/>
              <a:t>In 1967, another milestone was reached when the Planning Committee for Higher Learning decided to upgrade the Technical College to the level of Institute of Technology with university status from 1969 onwards.</a:t>
            </a:r>
          </a:p>
          <a:p>
            <a:r>
              <a:rPr lang="en-US" dirty="0" smtClean="0"/>
              <a:t>However it was only on 14</a:t>
            </a:r>
            <a:r>
              <a:rPr lang="en-US" baseline="30000" dirty="0" smtClean="0"/>
              <a:t>th</a:t>
            </a:r>
            <a:r>
              <a:rPr lang="en-US" dirty="0" smtClean="0"/>
              <a:t> March 1972 that the decision was implemented with the establishment of the </a:t>
            </a:r>
            <a:r>
              <a:rPr lang="en-US" dirty="0" err="1" smtClean="0"/>
              <a:t>Institut</a:t>
            </a:r>
            <a:r>
              <a:rPr lang="en-US" dirty="0" smtClean="0"/>
              <a:t> </a:t>
            </a:r>
            <a:r>
              <a:rPr lang="en-US" dirty="0" err="1" smtClean="0"/>
              <a:t>Teknologi</a:t>
            </a:r>
            <a:r>
              <a:rPr lang="en-US" dirty="0" smtClean="0"/>
              <a:t> </a:t>
            </a:r>
            <a:r>
              <a:rPr lang="en-US" dirty="0" err="1" smtClean="0"/>
              <a:t>Kebangsaan</a:t>
            </a:r>
            <a:r>
              <a:rPr lang="en-US" dirty="0" smtClean="0"/>
              <a:t> (National Institute of Technology) under Section 6(1) of the University and College Act, 1971.</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85000" lnSpcReduction="20000"/>
          </a:bodyPr>
          <a:lstStyle/>
          <a:p>
            <a:r>
              <a:rPr lang="en-US" dirty="0" smtClean="0"/>
              <a:t>On  1</a:t>
            </a:r>
            <a:r>
              <a:rPr lang="en-US" baseline="30000" dirty="0" smtClean="0"/>
              <a:t>st</a:t>
            </a:r>
            <a:r>
              <a:rPr lang="en-US" dirty="0" smtClean="0"/>
              <a:t> April 1975 the journey from school to university was completed when the institute finally became </a:t>
            </a:r>
            <a:r>
              <a:rPr lang="en-US" dirty="0" err="1" smtClean="0"/>
              <a:t>Universiti</a:t>
            </a:r>
            <a:r>
              <a:rPr lang="en-US" dirty="0" smtClean="0"/>
              <a:t> </a:t>
            </a:r>
            <a:r>
              <a:rPr lang="en-US" dirty="0" err="1" smtClean="0"/>
              <a:t>Teknologi</a:t>
            </a:r>
            <a:r>
              <a:rPr lang="en-US" dirty="0" smtClean="0"/>
              <a:t> Malaysia</a:t>
            </a:r>
          </a:p>
          <a:p>
            <a:r>
              <a:rPr lang="en-US" dirty="0" err="1" smtClean="0"/>
              <a:t>Universiti</a:t>
            </a:r>
            <a:r>
              <a:rPr lang="en-US" dirty="0" smtClean="0"/>
              <a:t> </a:t>
            </a:r>
            <a:r>
              <a:rPr lang="en-US" dirty="0" err="1" smtClean="0"/>
              <a:t>Teknologi</a:t>
            </a:r>
            <a:r>
              <a:rPr lang="en-US" dirty="0" smtClean="0"/>
              <a:t> Malaysia now comprises two campuses, </a:t>
            </a:r>
          </a:p>
          <a:p>
            <a:pPr lvl="1"/>
            <a:r>
              <a:rPr lang="en-US" dirty="0" smtClean="0"/>
              <a:t>The l8-hectare </a:t>
            </a:r>
            <a:r>
              <a:rPr lang="en-US" dirty="0" err="1" smtClean="0"/>
              <a:t>Jalan</a:t>
            </a:r>
            <a:r>
              <a:rPr lang="en-US" dirty="0" smtClean="0"/>
              <a:t> Gurney (</a:t>
            </a:r>
            <a:r>
              <a:rPr lang="en-US" dirty="0" err="1" smtClean="0"/>
              <a:t>Jalan</a:t>
            </a:r>
            <a:r>
              <a:rPr lang="en-US" dirty="0" smtClean="0"/>
              <a:t> </a:t>
            </a:r>
            <a:r>
              <a:rPr lang="en-US" dirty="0" err="1" smtClean="0"/>
              <a:t>Semarak</a:t>
            </a:r>
            <a:r>
              <a:rPr lang="en-US" dirty="0" smtClean="0"/>
              <a:t>/</a:t>
            </a:r>
            <a:r>
              <a:rPr lang="en-US" dirty="0" err="1" smtClean="0"/>
              <a:t>Jalan</a:t>
            </a:r>
            <a:r>
              <a:rPr lang="en-US" dirty="0" smtClean="0"/>
              <a:t> Sultan </a:t>
            </a:r>
            <a:r>
              <a:rPr lang="en-US" dirty="0" err="1" smtClean="0"/>
              <a:t>Yahya</a:t>
            </a:r>
            <a:r>
              <a:rPr lang="en-US" dirty="0" smtClean="0"/>
              <a:t> Petra) campus in Kuala Lumpur </a:t>
            </a:r>
          </a:p>
          <a:p>
            <a:pPr lvl="1"/>
            <a:r>
              <a:rPr lang="en-US" dirty="0" smtClean="0"/>
              <a:t>The campus in </a:t>
            </a:r>
            <a:r>
              <a:rPr lang="en-US" dirty="0" err="1" smtClean="0"/>
              <a:t>Skudai</a:t>
            </a:r>
            <a:r>
              <a:rPr lang="en-US" dirty="0" smtClean="0"/>
              <a:t> which spans 1,777 hectares. The </a:t>
            </a:r>
            <a:r>
              <a:rPr lang="en-US" dirty="0" err="1" smtClean="0"/>
              <a:t>Skudai</a:t>
            </a:r>
            <a:r>
              <a:rPr lang="en-US" dirty="0" smtClean="0"/>
              <a:t> campus now serves as the main campus for the </a:t>
            </a:r>
            <a:r>
              <a:rPr lang="en-US" dirty="0" err="1" smtClean="0"/>
              <a:t>universiti</a:t>
            </a:r>
            <a:r>
              <a:rPr lang="en-US" dirty="0" smtClean="0"/>
              <a:t>. The first phase of the constructor of the new </a:t>
            </a:r>
            <a:r>
              <a:rPr lang="en-US" dirty="0" err="1" smtClean="0"/>
              <a:t>Skudai</a:t>
            </a:r>
            <a:r>
              <a:rPr lang="en-US" dirty="0" smtClean="0"/>
              <a:t> campus was completed in 1985 with two faculties; the Faculty of Built Environment and the Faculty of Surveying commencing their courses here for the 1985/86 academic session.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The </a:t>
            </a:r>
            <a:r>
              <a:rPr lang="en-US" dirty="0" err="1" smtClean="0"/>
              <a:t>Skudai</a:t>
            </a:r>
            <a:r>
              <a:rPr lang="en-US" dirty="0" smtClean="0"/>
              <a:t> campus was officiated 1</a:t>
            </a:r>
            <a:r>
              <a:rPr lang="en-US" baseline="30000" dirty="0" smtClean="0"/>
              <a:t>st</a:t>
            </a:r>
            <a:r>
              <a:rPr lang="en-US" dirty="0" smtClean="0"/>
              <a:t> </a:t>
            </a:r>
            <a:r>
              <a:rPr lang="en-US" dirty="0" err="1" smtClean="0"/>
              <a:t>Muharam</a:t>
            </a:r>
            <a:r>
              <a:rPr lang="en-US" dirty="0" smtClean="0"/>
              <a:t> 1406 (16th September 1985) by His Royal Highness, the then Yang Di </a:t>
            </a:r>
            <a:r>
              <a:rPr lang="en-US" dirty="0" err="1" smtClean="0"/>
              <a:t>Pertuan</a:t>
            </a:r>
            <a:r>
              <a:rPr lang="en-US" dirty="0" smtClean="0"/>
              <a:t>  </a:t>
            </a:r>
            <a:r>
              <a:rPr lang="en-US" dirty="0" err="1" smtClean="0"/>
              <a:t>Agong</a:t>
            </a:r>
            <a:r>
              <a:rPr lang="en-US" dirty="0" smtClean="0"/>
              <a:t>, Sultan Iskandar as Chancellor of the university</a:t>
            </a:r>
          </a:p>
          <a:p>
            <a:r>
              <a:rPr lang="en-US" dirty="0" smtClean="0"/>
              <a:t>Nowadays, there are so many higher institutions that offer engineering be it at local universities or local twinning with foreign universities.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Current Engineering Education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current engineering education system aims to produce graduates who have a strong scientific base, are innovative, technically and professionally competent, multi-skilled and well respected.</a:t>
            </a:r>
          </a:p>
          <a:p>
            <a:r>
              <a:rPr lang="en-US" dirty="0" smtClean="0"/>
              <a:t>The competencies required of engineers vary across many domains.</a:t>
            </a:r>
          </a:p>
          <a:p>
            <a:r>
              <a:rPr lang="en-US" dirty="0" smtClean="0"/>
              <a:t>The graduate may be required to exclusively perform engineering duties or play a wider role that may include business, financial or supervisory duties.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600200"/>
            <a:ext cx="7498080" cy="1143000"/>
          </a:xfrm>
        </p:spPr>
        <p:txBody>
          <a:bodyPr/>
          <a:lstStyle/>
          <a:p>
            <a:r>
              <a:rPr lang="en-US" dirty="0" smtClean="0"/>
              <a:t>Chapter 1</a:t>
            </a:r>
            <a:endParaRPr lang="en-US" dirty="0"/>
          </a:p>
        </p:txBody>
      </p:sp>
      <p:sp>
        <p:nvSpPr>
          <p:cNvPr id="3" name="Content Placeholder 2"/>
          <p:cNvSpPr>
            <a:spLocks noGrp="1"/>
          </p:cNvSpPr>
          <p:nvPr>
            <p:ph idx="1"/>
          </p:nvPr>
        </p:nvSpPr>
        <p:spPr>
          <a:xfrm>
            <a:off x="1295400" y="2819400"/>
            <a:ext cx="7498080" cy="1143000"/>
          </a:xfrm>
        </p:spPr>
        <p:txBody>
          <a:bodyPr>
            <a:normAutofit/>
          </a:bodyPr>
          <a:lstStyle/>
          <a:p>
            <a:pPr>
              <a:buNone/>
            </a:pPr>
            <a:r>
              <a:rPr lang="en-US" sz="4400" dirty="0" smtClean="0"/>
              <a:t>           Introduction</a:t>
            </a:r>
            <a:endParaRPr lang="en-US"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33410"/>
            <a:ext cx="7498080" cy="5814990"/>
          </a:xfrm>
        </p:spPr>
        <p:txBody>
          <a:bodyPr>
            <a:normAutofit fontScale="92500" lnSpcReduction="20000"/>
          </a:bodyPr>
          <a:lstStyle/>
          <a:p>
            <a:r>
              <a:rPr lang="en-US" dirty="0" smtClean="0"/>
              <a:t>Engineering responsibilities may include a combination of maintenance, inspection, regulatory manufacturing, design, research and development.</a:t>
            </a:r>
          </a:p>
          <a:p>
            <a:r>
              <a:rPr lang="en-US" dirty="0" smtClean="0"/>
              <a:t>Employers range from very small organizations with very few engineers to large organizations with many engineers.</a:t>
            </a:r>
          </a:p>
          <a:p>
            <a:r>
              <a:rPr lang="en-US" dirty="0" smtClean="0"/>
              <a:t>It is not possible for universities to provide graduates with technical competence for all possible situations. </a:t>
            </a:r>
          </a:p>
          <a:p>
            <a:r>
              <a:rPr lang="en-US" dirty="0" smtClean="0"/>
              <a:t>The usual approach is to provide a strong foundation in mathematics and the relevant basic sciences, upon which is built the foundation of the engineering discipline.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25435"/>
            <a:ext cx="7284132" cy="5622965"/>
          </a:xfrm>
        </p:spPr>
        <p:txBody>
          <a:bodyPr>
            <a:normAutofit fontScale="85000" lnSpcReduction="10000"/>
          </a:bodyPr>
          <a:lstStyle/>
          <a:p>
            <a:r>
              <a:rPr lang="en-US" dirty="0" smtClean="0"/>
              <a:t>Advanced training is provided in some selective areas in the form of options or electives.</a:t>
            </a:r>
          </a:p>
          <a:p>
            <a:r>
              <a:rPr lang="en-US" dirty="0" smtClean="0"/>
              <a:t>This produces graduates with diverse specializations to address different job requirements and also produces graduates with a strong foundation that are able to follow advances in science and engineering and align themselves accordingly.</a:t>
            </a:r>
          </a:p>
          <a:p>
            <a:r>
              <a:rPr lang="en-US" dirty="0" smtClean="0"/>
              <a:t>Additional subject are included in the curricula to enhance specific abilities and to provide background in general areas so that they are aware of and can fit into the environment they operate in.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63840"/>
            <a:ext cx="7053702" cy="5584560"/>
          </a:xfrm>
        </p:spPr>
        <p:txBody>
          <a:bodyPr>
            <a:normAutofit fontScale="77500" lnSpcReduction="20000"/>
          </a:bodyPr>
          <a:lstStyle/>
          <a:p>
            <a:r>
              <a:rPr lang="en-US" dirty="0" smtClean="0"/>
              <a:t>Some of these are languages, civilizations, moral and human education; management, law, safety, economics, finance innovation, creativity, entrepreneurship, professionalism and ethics.</a:t>
            </a:r>
          </a:p>
          <a:p>
            <a:r>
              <a:rPr lang="en-US" dirty="0" smtClean="0"/>
              <a:t>Graduates also need to possess the correct attitudes necessary  for soft skills.</a:t>
            </a:r>
          </a:p>
          <a:p>
            <a:r>
              <a:rPr lang="en-US" dirty="0" smtClean="0"/>
              <a:t> The skills include creativity, communication skills interpersonal skills, ability to work in a team especially interdisciplinary teams.</a:t>
            </a:r>
          </a:p>
          <a:p>
            <a:r>
              <a:rPr lang="en-US" dirty="0" smtClean="0"/>
              <a:t>The right attitudes include professionalism, willingness to participate concern for the environment and the need to take Into account the social, ethical and moral consequences of their decisions.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UTM graduate attributes: </a:t>
            </a:r>
          </a:p>
          <a:p>
            <a:pPr lvl="1"/>
            <a:r>
              <a:rPr lang="en-US" dirty="0" smtClean="0"/>
              <a:t>communication skills</a:t>
            </a:r>
          </a:p>
          <a:p>
            <a:pPr lvl="1"/>
            <a:r>
              <a:rPr lang="en-US" dirty="0" smtClean="0"/>
              <a:t>team-working</a:t>
            </a:r>
          </a:p>
          <a:p>
            <a:pPr lvl="1"/>
            <a:r>
              <a:rPr lang="en-US" dirty="0" smtClean="0"/>
              <a:t>problem solving</a:t>
            </a:r>
          </a:p>
          <a:p>
            <a:pPr lvl="1"/>
            <a:r>
              <a:rPr lang="en-US" dirty="0" smtClean="0"/>
              <a:t>adaptability</a:t>
            </a:r>
          </a:p>
          <a:p>
            <a:pPr lvl="1"/>
            <a:r>
              <a:rPr lang="en-US" dirty="0" smtClean="0"/>
              <a:t>life-long learning</a:t>
            </a:r>
          </a:p>
          <a:p>
            <a:pPr lvl="1"/>
            <a:r>
              <a:rPr lang="en-US" dirty="0" smtClean="0"/>
              <a:t>self-esteem</a:t>
            </a:r>
          </a:p>
          <a:p>
            <a:pPr lvl="1"/>
            <a:r>
              <a:rPr lang="en-US" dirty="0" smtClean="0"/>
              <a:t>ethics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Universities produce graduates with the </a:t>
            </a:r>
            <a:r>
              <a:rPr lang="en-US" dirty="0" smtClean="0">
                <a:solidFill>
                  <a:srgbClr val="FF0000"/>
                </a:solidFill>
              </a:rPr>
              <a:t>potential</a:t>
            </a:r>
            <a:r>
              <a:rPr lang="en-US" dirty="0" smtClean="0"/>
              <a:t> to become engineers and it is the workplace and the established engineering professionals that convert them into engineers.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Laws regulating the work of engineers </a:t>
            </a:r>
            <a:endParaRPr lang="en-US" dirty="0"/>
          </a:p>
        </p:txBody>
      </p:sp>
      <p:sp>
        <p:nvSpPr>
          <p:cNvPr id="3" name="Content Placeholder 2"/>
          <p:cNvSpPr>
            <a:spLocks noGrp="1"/>
          </p:cNvSpPr>
          <p:nvPr>
            <p:ph idx="1"/>
          </p:nvPr>
        </p:nvSpPr>
        <p:spPr>
          <a:xfrm>
            <a:off x="1435608" y="2008014"/>
            <a:ext cx="7498080" cy="4240385"/>
          </a:xfrm>
        </p:spPr>
        <p:txBody>
          <a:bodyPr/>
          <a:lstStyle/>
          <a:p>
            <a:r>
              <a:rPr lang="en-US" dirty="0" smtClean="0"/>
              <a:t>Registration of Engineers Act. 1967</a:t>
            </a:r>
          </a:p>
          <a:p>
            <a:pPr>
              <a:buNone/>
            </a:pPr>
            <a:r>
              <a:rPr lang="en-US" dirty="0" smtClean="0"/>
              <a:t> (Registration of Engineers Regulations 1990 and 2015 amendments) . </a:t>
            </a:r>
          </a:p>
          <a:p>
            <a:r>
              <a:rPr lang="en-US" dirty="0" smtClean="0"/>
              <a:t>Industrial Relations Act. 1967</a:t>
            </a:r>
          </a:p>
          <a:p>
            <a:r>
              <a:rPr lang="en-US" dirty="0" smtClean="0"/>
              <a:t>Factories and Machinery Act, 1967 </a:t>
            </a:r>
          </a:p>
          <a:p>
            <a:r>
              <a:rPr lang="en-US" dirty="0" smtClean="0"/>
              <a:t>Occupational Safety and Health Act. 1994</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Bodies</a:t>
            </a:r>
            <a:endParaRPr lang="en-US" dirty="0"/>
          </a:p>
        </p:txBody>
      </p:sp>
      <p:sp>
        <p:nvSpPr>
          <p:cNvPr id="3" name="Content Placeholder 2"/>
          <p:cNvSpPr>
            <a:spLocks noGrp="1"/>
          </p:cNvSpPr>
          <p:nvPr>
            <p:ph idx="1"/>
          </p:nvPr>
        </p:nvSpPr>
        <p:spPr/>
        <p:txBody>
          <a:bodyPr/>
          <a:lstStyle/>
          <a:p>
            <a:r>
              <a:rPr lang="en-US" dirty="0" smtClean="0"/>
              <a:t>The three major Professional Engineering bodies to which engineers may be affiliated are: </a:t>
            </a:r>
          </a:p>
          <a:p>
            <a:pPr marL="916686" lvl="1" indent="-514350">
              <a:buFont typeface="+mj-lt"/>
              <a:buAutoNum type="arabicPeriod"/>
            </a:pPr>
            <a:r>
              <a:rPr lang="en-US" dirty="0" smtClean="0"/>
              <a:t>The Board of Engineer, which is a statutory body governed by the Engineer's Act. 1967 and with which an Engineer must be registered before he can be employed or practice as an Engineer</a:t>
            </a:r>
          </a:p>
          <a:p>
            <a:pPr marL="916686" lvl="1" indent="-51435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70966" lvl="1" indent="-514350">
              <a:buFont typeface="+mj-lt"/>
              <a:buAutoNum type="arabicPeriod" startAt="2"/>
            </a:pPr>
            <a:r>
              <a:rPr lang="en-US" dirty="0" smtClean="0"/>
              <a:t>The Institution of Engineers, Malaysia, which is a learned society registered under the Society's Act. Membership is voluntary but the professional standards set by IEM for membership are accepted by BEM as qualifications for registration as a Professional Engineer and as a result most Professional Engineers are members of IEM.</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96646" indent="-514350">
              <a:buFont typeface="+mj-lt"/>
              <a:buAutoNum type="arabicPeriod" startAt="3"/>
            </a:pPr>
            <a:r>
              <a:rPr lang="en-US" dirty="0" smtClean="0"/>
              <a:t>The Association of Consulting engineers, Malaysia, a company not for profit and limited by guarantee comprising members who are Consulting Engineers and with the objective of promoting the interest of Consulting Engineers and Consulting Engineering as a profession.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ngineer1.jpg"/>
          <p:cNvPicPr>
            <a:picLocks noChangeAspect="1"/>
          </p:cNvPicPr>
          <p:nvPr/>
        </p:nvPicPr>
        <p:blipFill>
          <a:blip r:embed="rId2"/>
          <a:stretch>
            <a:fillRect/>
          </a:stretch>
        </p:blipFill>
        <p:spPr>
          <a:xfrm>
            <a:off x="0" y="0"/>
            <a:ext cx="2175656" cy="1447800"/>
          </a:xfrm>
          <a:prstGeom prst="rect">
            <a:avLst/>
          </a:prstGeom>
        </p:spPr>
      </p:pic>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143000" y="1295400"/>
            <a:ext cx="7772400" cy="4830763"/>
          </a:xfrm>
        </p:spPr>
        <p:txBody>
          <a:bodyPr>
            <a:normAutofit/>
          </a:bodyPr>
          <a:lstStyle/>
          <a:p>
            <a:r>
              <a:rPr lang="en-US" dirty="0" smtClean="0"/>
              <a:t>What do we think about Engineering profession?</a:t>
            </a:r>
          </a:p>
          <a:p>
            <a:pPr lvl="1"/>
            <a:r>
              <a:rPr lang="en-US" dirty="0" smtClean="0"/>
              <a:t>Engineering </a:t>
            </a:r>
            <a:r>
              <a:rPr lang="en-US" dirty="0"/>
              <a:t>is an important and learned profession </a:t>
            </a:r>
          </a:p>
          <a:p>
            <a:pPr lvl="1"/>
            <a:r>
              <a:rPr lang="en-US" dirty="0" smtClean="0"/>
              <a:t> </a:t>
            </a:r>
            <a:r>
              <a:rPr lang="en-US" dirty="0"/>
              <a:t>As members of this </a:t>
            </a:r>
            <a:r>
              <a:rPr lang="en-US" dirty="0" smtClean="0"/>
              <a:t>profession, </a:t>
            </a:r>
            <a:r>
              <a:rPr lang="en-US" dirty="0"/>
              <a:t>engineers are expected to exhibit the highest standards of honesty and integrity </a:t>
            </a:r>
          </a:p>
          <a:p>
            <a:pPr lvl="1"/>
            <a:r>
              <a:rPr lang="en-US" dirty="0" smtClean="0"/>
              <a:t>Engineering </a:t>
            </a:r>
            <a:r>
              <a:rPr lang="en-US" dirty="0"/>
              <a:t>has a direct and vital impact on the quality of life for all people</a:t>
            </a:r>
          </a:p>
        </p:txBody>
      </p:sp>
      <p:pic>
        <p:nvPicPr>
          <p:cNvPr id="5" name="Picture 4" descr="Engineer2.jpg"/>
          <p:cNvPicPr>
            <a:picLocks noChangeAspect="1"/>
          </p:cNvPicPr>
          <p:nvPr/>
        </p:nvPicPr>
        <p:blipFill>
          <a:blip r:embed="rId3"/>
          <a:stretch>
            <a:fillRect/>
          </a:stretch>
        </p:blipFill>
        <p:spPr>
          <a:xfrm>
            <a:off x="7117080" y="5410200"/>
            <a:ext cx="2026920" cy="1447800"/>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Profession</a:t>
            </a:r>
          </a:p>
        </p:txBody>
      </p:sp>
      <p:sp>
        <p:nvSpPr>
          <p:cNvPr id="3" name="Content Placeholder 2"/>
          <p:cNvSpPr>
            <a:spLocks noGrp="1"/>
          </p:cNvSpPr>
          <p:nvPr>
            <p:ph idx="1"/>
          </p:nvPr>
        </p:nvSpPr>
        <p:spPr/>
        <p:txBody>
          <a:bodyPr>
            <a:normAutofit lnSpcReduction="10000"/>
          </a:bodyPr>
          <a:lstStyle/>
          <a:p>
            <a:r>
              <a:rPr lang="en-US" dirty="0"/>
              <a:t>In the highest </a:t>
            </a:r>
            <a:r>
              <a:rPr lang="en-US" dirty="0" smtClean="0"/>
              <a:t>sense, </a:t>
            </a:r>
            <a:r>
              <a:rPr lang="en-US" dirty="0"/>
              <a:t>a profession is an </a:t>
            </a:r>
            <a:r>
              <a:rPr lang="en-US" dirty="0" smtClean="0"/>
              <a:t>occupation </a:t>
            </a:r>
            <a:r>
              <a:rPr lang="en-US" dirty="0"/>
              <a:t>that has the following six distinguishing </a:t>
            </a:r>
            <a:r>
              <a:rPr lang="en-US" dirty="0" smtClean="0"/>
              <a:t>marks: </a:t>
            </a:r>
            <a:endParaRPr lang="en-US" dirty="0"/>
          </a:p>
          <a:p>
            <a:pPr lvl="1"/>
            <a:r>
              <a:rPr lang="en-US" dirty="0" smtClean="0"/>
              <a:t> </a:t>
            </a:r>
            <a:r>
              <a:rPr lang="en-US" dirty="0"/>
              <a:t>A body of knowledge and art </a:t>
            </a:r>
          </a:p>
          <a:p>
            <a:pPr lvl="1"/>
            <a:r>
              <a:rPr lang="en-US" dirty="0" smtClean="0"/>
              <a:t> </a:t>
            </a:r>
            <a:r>
              <a:rPr lang="en-US" dirty="0"/>
              <a:t>An educational process </a:t>
            </a:r>
          </a:p>
          <a:p>
            <a:pPr lvl="1"/>
            <a:r>
              <a:rPr lang="en-US" dirty="0" smtClean="0"/>
              <a:t> </a:t>
            </a:r>
            <a:r>
              <a:rPr lang="en-US" dirty="0"/>
              <a:t>A standard of personal qualification for admission </a:t>
            </a:r>
          </a:p>
          <a:p>
            <a:pPr lvl="1"/>
            <a:r>
              <a:rPr lang="en-US" dirty="0" smtClean="0"/>
              <a:t> </a:t>
            </a:r>
            <a:r>
              <a:rPr lang="en-US" dirty="0"/>
              <a:t>A standard of conduct </a:t>
            </a:r>
          </a:p>
          <a:p>
            <a:pPr lvl="1"/>
            <a:r>
              <a:rPr lang="en-US" dirty="0" smtClean="0"/>
              <a:t> </a:t>
            </a:r>
            <a:r>
              <a:rPr lang="en-US" dirty="0"/>
              <a:t>A formally recognized status </a:t>
            </a:r>
          </a:p>
          <a:p>
            <a:pPr lvl="1"/>
            <a:r>
              <a:rPr lang="en-US" dirty="0" smtClean="0"/>
              <a:t> </a:t>
            </a:r>
            <a:r>
              <a:rPr lang="en-US" dirty="0"/>
              <a:t>Organizations of the profession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04800"/>
            <a:ext cx="7498080" cy="3505200"/>
          </a:xfrm>
        </p:spPr>
        <p:txBody>
          <a:bodyPr>
            <a:normAutofit/>
          </a:bodyPr>
          <a:lstStyle/>
          <a:p>
            <a:r>
              <a:rPr lang="en-US" dirty="0" smtClean="0"/>
              <a:t>In short a profession;</a:t>
            </a:r>
          </a:p>
          <a:p>
            <a:pPr lvl="1"/>
            <a:r>
              <a:rPr lang="en-US" dirty="0" smtClean="0"/>
              <a:t>comprises a group of people selected through an education process.</a:t>
            </a:r>
          </a:p>
          <a:p>
            <a:pPr lvl="1"/>
            <a:r>
              <a:rPr lang="en-US" dirty="0" smtClean="0"/>
              <a:t>having the authority that stems from the fact that the profession alone has the knowledge and skills, that are needed by members of the public or by the public at large.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2233565" y="3585839"/>
            <a:ext cx="5005435" cy="3272161"/>
          </a:xfrm>
          <a:prstGeom prst="rect">
            <a:avLst/>
          </a:prstGeom>
          <a:noFill/>
          <a:ln w="9525">
            <a:noFill/>
            <a:miter lim="800000"/>
            <a:headEnd/>
            <a:tailEnd/>
          </a:ln>
        </p:spPr>
      </p:pic>
      <p:sp>
        <p:nvSpPr>
          <p:cNvPr id="5" name="Rectangle 4"/>
          <p:cNvSpPr/>
          <p:nvPr/>
        </p:nvSpPr>
        <p:spPr>
          <a:xfrm>
            <a:off x="2286000" y="3581400"/>
            <a:ext cx="7620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765495" y="6539805"/>
            <a:ext cx="7620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a:t>
            </a:r>
            <a:endParaRPr lang="en-US" dirty="0"/>
          </a:p>
        </p:txBody>
      </p:sp>
      <p:sp>
        <p:nvSpPr>
          <p:cNvPr id="3" name="Content Placeholder 2"/>
          <p:cNvSpPr>
            <a:spLocks noGrp="1"/>
          </p:cNvSpPr>
          <p:nvPr>
            <p:ph idx="1"/>
          </p:nvPr>
        </p:nvSpPr>
        <p:spPr/>
        <p:txBody>
          <a:bodyPr/>
          <a:lstStyle/>
          <a:p>
            <a:r>
              <a:rPr lang="en-US" dirty="0" smtClean="0"/>
              <a:t>The expression of ideas by which our profession should strive to serve the community. </a:t>
            </a:r>
          </a:p>
          <a:p>
            <a:r>
              <a:rPr lang="en-US" dirty="0" smtClean="0"/>
              <a:t>Professionalism is a way of thinking and living rather than an accumulation of learning. </a:t>
            </a:r>
          </a:p>
          <a:p>
            <a:r>
              <a:rPr lang="en-US" dirty="0" smtClean="0"/>
              <a:t>Professionalism cannot be taught by stating a code of ethics or by memorizing a set of rules.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850062"/>
          </a:xfrm>
        </p:spPr>
        <p:txBody>
          <a:bodyPr/>
          <a:lstStyle/>
          <a:p>
            <a:r>
              <a:rPr lang="en-US" dirty="0" smtClean="0"/>
              <a:t>The Professional Man</a:t>
            </a:r>
            <a:endParaRPr lang="en-US" dirty="0"/>
          </a:p>
        </p:txBody>
      </p:sp>
      <p:sp>
        <p:nvSpPr>
          <p:cNvPr id="3" name="Content Placeholder 2"/>
          <p:cNvSpPr>
            <a:spLocks noGrp="1"/>
          </p:cNvSpPr>
          <p:nvPr>
            <p:ph idx="1"/>
          </p:nvPr>
        </p:nvSpPr>
        <p:spPr>
          <a:xfrm>
            <a:off x="1435608" y="1752600"/>
            <a:ext cx="7498080" cy="4800600"/>
          </a:xfrm>
        </p:spPr>
        <p:txBody>
          <a:bodyPr>
            <a:normAutofit fontScale="92500" lnSpcReduction="20000"/>
          </a:bodyPr>
          <a:lstStyle/>
          <a:p>
            <a:r>
              <a:rPr lang="en-US" dirty="0" smtClean="0"/>
              <a:t>The characters/marks of a professional man are: </a:t>
            </a:r>
          </a:p>
          <a:p>
            <a:pPr lvl="1"/>
            <a:r>
              <a:rPr lang="en-US" dirty="0" smtClean="0"/>
              <a:t>Professional activity</a:t>
            </a:r>
          </a:p>
          <a:p>
            <a:pPr lvl="2"/>
            <a:r>
              <a:rPr lang="en-US" dirty="0" smtClean="0"/>
              <a:t> responsible, special skills </a:t>
            </a:r>
          </a:p>
          <a:p>
            <a:pPr lvl="1"/>
            <a:r>
              <a:rPr lang="en-US" dirty="0" smtClean="0"/>
              <a:t>Motivation for services </a:t>
            </a:r>
          </a:p>
          <a:p>
            <a:pPr lvl="1"/>
            <a:r>
              <a:rPr lang="en-US" dirty="0" smtClean="0"/>
              <a:t>Motivation for self-expression </a:t>
            </a:r>
          </a:p>
          <a:p>
            <a:pPr lvl="2"/>
            <a:r>
              <a:rPr lang="en-US" dirty="0" smtClean="0"/>
              <a:t>joy &amp; pride in the work to be done </a:t>
            </a:r>
          </a:p>
          <a:p>
            <a:pPr lvl="2"/>
            <a:r>
              <a:rPr lang="en-US" dirty="0" smtClean="0"/>
              <a:t>self-imposed standards </a:t>
            </a:r>
          </a:p>
          <a:p>
            <a:pPr lvl="1"/>
            <a:r>
              <a:rPr lang="en-US" dirty="0" smtClean="0"/>
              <a:t>Recognition of social duty </a:t>
            </a:r>
          </a:p>
          <a:p>
            <a:pPr lvl="2"/>
            <a:r>
              <a:rPr lang="en-US" dirty="0" smtClean="0"/>
              <a:t>standards of profession</a:t>
            </a:r>
          </a:p>
          <a:p>
            <a:pPr lvl="2"/>
            <a:r>
              <a:rPr lang="en-US" dirty="0" smtClean="0"/>
              <a:t>public understanding</a:t>
            </a:r>
          </a:p>
          <a:p>
            <a:pPr lvl="2"/>
            <a:r>
              <a:rPr lang="en-US" dirty="0" smtClean="0"/>
              <a:t>public service</a:t>
            </a:r>
            <a:endParaRPr lang="en-US" dirty="0"/>
          </a:p>
        </p:txBody>
      </p:sp>
      <p:sp>
        <p:nvSpPr>
          <p:cNvPr id="5" name="TextBox 4"/>
          <p:cNvSpPr txBox="1"/>
          <p:nvPr/>
        </p:nvSpPr>
        <p:spPr>
          <a:xfrm>
            <a:off x="7619403" y="5906869"/>
            <a:ext cx="1314285" cy="646331"/>
          </a:xfrm>
          <a:prstGeom prst="rect">
            <a:avLst/>
          </a:prstGeom>
          <a:solidFill>
            <a:srgbClr val="FFFF00"/>
          </a:solidFill>
          <a:ln>
            <a:solidFill>
              <a:schemeClr val="accent1"/>
            </a:solidFill>
          </a:ln>
        </p:spPr>
        <p:txBody>
          <a:bodyPr wrap="square" rtlCol="0">
            <a:spAutoFit/>
          </a:bodyPr>
          <a:lstStyle/>
          <a:p>
            <a:r>
              <a:rPr lang="en-US" dirty="0" smtClean="0">
                <a:hlinkClick r:id="rId3" action="ppaction://hlinkpres?slideindex=1&amp;slidetitle="/>
              </a:rPr>
              <a:t>Unique Profession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20585" y="2507280"/>
            <a:ext cx="4723815" cy="2227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Engineering as a system</a:t>
            </a:r>
            <a:endParaRPr lang="en-US" dirty="0"/>
          </a:p>
        </p:txBody>
      </p:sp>
      <p:sp>
        <p:nvSpPr>
          <p:cNvPr id="5" name="TextBox 4"/>
          <p:cNvSpPr txBox="1"/>
          <p:nvPr/>
        </p:nvSpPr>
        <p:spPr>
          <a:xfrm>
            <a:off x="3650280" y="3198570"/>
            <a:ext cx="3302830" cy="646331"/>
          </a:xfrm>
          <a:prstGeom prst="rect">
            <a:avLst/>
          </a:prstGeom>
          <a:noFill/>
        </p:spPr>
        <p:txBody>
          <a:bodyPr wrap="square" rtlCol="0">
            <a:spAutoFit/>
          </a:bodyPr>
          <a:lstStyle/>
          <a:p>
            <a:pPr algn="ctr"/>
            <a:r>
              <a:rPr lang="en-US" dirty="0" smtClean="0"/>
              <a:t>Engineering as a system</a:t>
            </a:r>
          </a:p>
          <a:p>
            <a:pPr algn="ctr"/>
            <a:r>
              <a:rPr lang="en-US" dirty="0" smtClean="0"/>
              <a:t>(set of practices)</a:t>
            </a:r>
            <a:endParaRPr lang="en-US" dirty="0"/>
          </a:p>
        </p:txBody>
      </p:sp>
      <p:sp>
        <p:nvSpPr>
          <p:cNvPr id="7" name="TextBox 6"/>
          <p:cNvSpPr txBox="1"/>
          <p:nvPr/>
        </p:nvSpPr>
        <p:spPr>
          <a:xfrm>
            <a:off x="1806840" y="1470345"/>
            <a:ext cx="1497795" cy="646331"/>
          </a:xfrm>
          <a:prstGeom prst="rect">
            <a:avLst/>
          </a:prstGeom>
          <a:noFill/>
        </p:spPr>
        <p:txBody>
          <a:bodyPr wrap="square" rtlCol="0">
            <a:spAutoFit/>
          </a:bodyPr>
          <a:lstStyle/>
          <a:p>
            <a:r>
              <a:rPr lang="en-US" dirty="0" smtClean="0"/>
              <a:t>Engineering Education</a:t>
            </a:r>
            <a:endParaRPr lang="en-US" dirty="0"/>
          </a:p>
        </p:txBody>
      </p:sp>
      <p:sp>
        <p:nvSpPr>
          <p:cNvPr id="8" name="TextBox 7"/>
          <p:cNvSpPr txBox="1"/>
          <p:nvPr/>
        </p:nvSpPr>
        <p:spPr>
          <a:xfrm>
            <a:off x="6953110" y="1508750"/>
            <a:ext cx="1574605" cy="646331"/>
          </a:xfrm>
          <a:prstGeom prst="rect">
            <a:avLst/>
          </a:prstGeom>
          <a:noFill/>
        </p:spPr>
        <p:txBody>
          <a:bodyPr wrap="square" rtlCol="0">
            <a:spAutoFit/>
          </a:bodyPr>
          <a:lstStyle/>
          <a:p>
            <a:r>
              <a:rPr lang="en-US" dirty="0" smtClean="0"/>
              <a:t>Professional Bodies</a:t>
            </a:r>
            <a:endParaRPr lang="en-US" dirty="0"/>
          </a:p>
        </p:txBody>
      </p:sp>
      <p:sp>
        <p:nvSpPr>
          <p:cNvPr id="9" name="TextBox 8"/>
          <p:cNvSpPr txBox="1"/>
          <p:nvPr/>
        </p:nvSpPr>
        <p:spPr>
          <a:xfrm>
            <a:off x="1960460" y="5080415"/>
            <a:ext cx="2150680" cy="646331"/>
          </a:xfrm>
          <a:prstGeom prst="rect">
            <a:avLst/>
          </a:prstGeom>
          <a:noFill/>
        </p:spPr>
        <p:txBody>
          <a:bodyPr wrap="square" rtlCol="0">
            <a:spAutoFit/>
          </a:bodyPr>
          <a:lstStyle/>
          <a:p>
            <a:r>
              <a:rPr lang="en-US" dirty="0" smtClean="0"/>
              <a:t>Culture of Cooperation</a:t>
            </a:r>
            <a:endParaRPr lang="en-US" dirty="0"/>
          </a:p>
        </p:txBody>
      </p:sp>
      <p:sp>
        <p:nvSpPr>
          <p:cNvPr id="10" name="TextBox 9"/>
          <p:cNvSpPr txBox="1"/>
          <p:nvPr/>
        </p:nvSpPr>
        <p:spPr>
          <a:xfrm>
            <a:off x="6722680" y="5118820"/>
            <a:ext cx="1997060" cy="646331"/>
          </a:xfrm>
          <a:prstGeom prst="rect">
            <a:avLst/>
          </a:prstGeom>
          <a:noFill/>
        </p:spPr>
        <p:txBody>
          <a:bodyPr wrap="square" rtlCol="0">
            <a:spAutoFit/>
          </a:bodyPr>
          <a:lstStyle/>
          <a:p>
            <a:r>
              <a:rPr lang="en-US" dirty="0" smtClean="0"/>
              <a:t>Laws regulating the work of engineers</a:t>
            </a:r>
            <a:endParaRPr lang="en-US" dirty="0"/>
          </a:p>
        </p:txBody>
      </p:sp>
      <p:cxnSp>
        <p:nvCxnSpPr>
          <p:cNvPr id="12" name="Straight Arrow Connector 11"/>
          <p:cNvCxnSpPr/>
          <p:nvPr/>
        </p:nvCxnSpPr>
        <p:spPr>
          <a:xfrm rot="10800000">
            <a:off x="2574940" y="2008015"/>
            <a:ext cx="576075" cy="422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flipH="1" flipV="1">
            <a:off x="7509983" y="2180837"/>
            <a:ext cx="230430" cy="192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flipV="1">
            <a:off x="2690155" y="4811579"/>
            <a:ext cx="614480" cy="3456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953110" y="4849985"/>
            <a:ext cx="576075" cy="3456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Engineering Education In Malaysia</a:t>
            </a:r>
            <a:endParaRPr lang="en-US" dirty="0"/>
          </a:p>
        </p:txBody>
      </p:sp>
      <p:sp>
        <p:nvSpPr>
          <p:cNvPr id="3" name="Content Placeholder 2"/>
          <p:cNvSpPr>
            <a:spLocks noGrp="1"/>
          </p:cNvSpPr>
          <p:nvPr>
            <p:ph idx="1"/>
          </p:nvPr>
        </p:nvSpPr>
        <p:spPr>
          <a:xfrm>
            <a:off x="1143000" y="2133600"/>
            <a:ext cx="7498080" cy="2979730"/>
          </a:xfrm>
        </p:spPr>
        <p:txBody>
          <a:bodyPr>
            <a:normAutofit lnSpcReduction="10000"/>
          </a:bodyPr>
          <a:lstStyle/>
          <a:p>
            <a:r>
              <a:rPr lang="en-US" dirty="0" smtClean="0"/>
              <a:t>During the pre-independent era, only 2 institutions offering engineering courses : </a:t>
            </a:r>
          </a:p>
          <a:p>
            <a:pPr lvl="1"/>
            <a:r>
              <a:rPr lang="en-US" dirty="0" smtClean="0"/>
              <a:t>University Malaya</a:t>
            </a:r>
          </a:p>
          <a:p>
            <a:pPr lvl="1"/>
            <a:r>
              <a:rPr lang="en-US" dirty="0" smtClean="0"/>
              <a:t>Technical College which has since been upgraded to the present UTM</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SME 4901&amp;quot;&quot;/&gt;&lt;property id=&quot;20307&quot; value=&quot;256&quot;/&gt;&lt;/object&gt;&lt;object type=&quot;3&quot; unique_id=&quot;10005&quot;&gt;&lt;property id=&quot;20148&quot; value=&quot;5&quot;/&gt;&lt;property id=&quot;20300&quot; value=&quot;Slide 2 - &amp;quot;Introduction&amp;quot;&quot;/&gt;&lt;property id=&quot;20307&quot; value=&quot;257&quot;/&gt;&lt;/object&gt;&lt;object type=&quot;3&quot; unique_id=&quot;10006&quot;&gt;&lt;property id=&quot;20148&quot; value=&quot;5&quot;/&gt;&lt;property id=&quot;20300&quot; value=&quot;Slide 3 - &amp;quot;Definition of Profession&amp;quot;&quot;/&gt;&lt;property id=&quot;20307&quot; value=&quot;258&quot;/&gt;&lt;/object&gt;&lt;object type=&quot;3&quot; unique_id=&quot;10007&quot;&gt;&lt;property id=&quot;20148&quot; value=&quot;5&quot;/&gt;&lt;property id=&quot;20300&quot; value=&quot;Slide 4&quot;/&gt;&lt;property id=&quot;20307&quot; value=&quot;259&quot;/&gt;&lt;/object&gt;&lt;object type=&quot;3&quot; unique_id=&quot;10008&quot;&gt;&lt;property id=&quot;20148&quot; value=&quot;5&quot;/&gt;&lt;property id=&quot;20300&quot; value=&quot;Slide 5 - &amp;quot;Professionalism&amp;quot;&quot;/&gt;&lt;property id=&quot;20307&quot; value=&quot;260&quot;/&gt;&lt;/object&gt;&lt;object type=&quot;3&quot; unique_id=&quot;10009&quot;&gt;&lt;property id=&quot;20148&quot; value=&quot;5&quot;/&gt;&lt;property id=&quot;20300&quot; value=&quot;Slide 6 - &amp;quot;The Professional Man&amp;quot;&quot;/&gt;&lt;property id=&quot;20307&quot; value=&quot;261&quot;/&gt;&lt;/object&gt;&lt;object type=&quot;3&quot; unique_id=&quot;10010&quot;&gt;&lt;property id=&quot;20148&quot; value=&quot;5&quot;/&gt;&lt;property id=&quot;20300&quot; value=&quot;Slide 7 - &amp;quot;Engineering as a system&amp;quot;&quot;/&gt;&lt;property id=&quot;20307&quot; value=&quot;262&quot;/&gt;&lt;/object&gt;&lt;object type=&quot;3&quot; unique_id=&quot;10011&quot;&gt;&lt;property id=&quot;20148&quot; value=&quot;5&quot;/&gt;&lt;property id=&quot;20300&quot; value=&quot;Slide 8 - &amp;quot;Engineering Education In Malaysia&amp;quot;&quot;/&gt;&lt;property id=&quot;20307&quot; value=&quot;263&quot;/&gt;&lt;/object&gt;&lt;object type=&quot;3&quot; unique_id=&quot;10012&quot;&gt;&lt;property id=&quot;20148&quot; value=&quot;5&quot;/&gt;&lt;property id=&quot;20300&quot; value=&quot;Slide 9 - &amp;quot;History of UTM&amp;quot;&quot;/&gt;&lt;property id=&quot;20307&quot; value=&quot;264&quot;/&gt;&lt;/object&gt;&lt;object type=&quot;3&quot; unique_id=&quot;10013&quot;&gt;&lt;property id=&quot;20148&quot; value=&quot;5&quot;/&gt;&lt;property id=&quot;20300&quot; value=&quot;Slide 10&quot;/&gt;&lt;property id=&quot;20307&quot; value=&quot;265&quot;/&gt;&lt;/object&gt;&lt;object type=&quot;3&quot; unique_id=&quot;10014&quot;&gt;&lt;property id=&quot;20148&quot; value=&quot;5&quot;/&gt;&lt;property id=&quot;20300&quot; value=&quot;Slide 11&quot;/&gt;&lt;property id=&quot;20307&quot; value=&quot;266&quot;/&gt;&lt;/object&gt;&lt;object type=&quot;3&quot; unique_id=&quot;10015&quot;&gt;&lt;property id=&quot;20148&quot; value=&quot;5&quot;/&gt;&lt;property id=&quot;20300&quot; value=&quot;Slide 12&quot;/&gt;&lt;property id=&quot;20307&quot; value=&quot;267&quot;/&gt;&lt;/object&gt;&lt;object type=&quot;3&quot; unique_id=&quot;10016&quot;&gt;&lt;property id=&quot;20148&quot; value=&quot;5&quot;/&gt;&lt;property id=&quot;20300&quot; value=&quot;Slide 13&quot;/&gt;&lt;property id=&quot;20307&quot; value=&quot;268&quot;/&gt;&lt;/object&gt;&lt;object type=&quot;3&quot; unique_id=&quot;10017&quot;&gt;&lt;property id=&quot;20148&quot; value=&quot;5&quot;/&gt;&lt;property id=&quot;20300&quot; value=&quot;Slide 14&quot;/&gt;&lt;property id=&quot;20307&quot; value=&quot;269&quot;/&gt;&lt;/object&gt;&lt;object type=&quot;3&quot; unique_id=&quot;10018&quot;&gt;&lt;property id=&quot;20148&quot; value=&quot;5&quot;/&gt;&lt;property id=&quot;20300&quot; value=&quot;Slide 15&quot;/&gt;&lt;property id=&quot;20307&quot; value=&quot;270&quot;/&gt;&lt;/object&gt;&lt;object type=&quot;3&quot; unique_id=&quot;10019&quot;&gt;&lt;property id=&quot;20148&quot; value=&quot;5&quot;/&gt;&lt;property id=&quot;20300&quot; value=&quot;Slide 16&quot;/&gt;&lt;property id=&quot;20307&quot; value=&quot;271&quot;/&gt;&lt;/object&gt;&lt;object type=&quot;3&quot; unique_id=&quot;10020&quot;&gt;&lt;property id=&quot;20148&quot; value=&quot;5&quot;/&gt;&lt;property id=&quot;20300&quot; value=&quot;Slide 17&quot;/&gt;&lt;property id=&quot;20307&quot; value=&quot;272&quot;/&gt;&lt;/object&gt;&lt;object type=&quot;3&quot; unique_id=&quot;10021&quot;&gt;&lt;property id=&quot;20148&quot; value=&quot;5&quot;/&gt;&lt;property id=&quot;20300&quot; value=&quot;Slide 18 - &amp;quot;Current Engineering Education&amp;quot;&quot;/&gt;&lt;property id=&quot;20307&quot; value=&quot;273&quot;/&gt;&lt;/object&gt;&lt;object type=&quot;3&quot; unique_id=&quot;10022&quot;&gt;&lt;property id=&quot;20148&quot; value=&quot;5&quot;/&gt;&lt;property id=&quot;20300&quot; value=&quot;Slide 19&quot;/&gt;&lt;property id=&quot;20307&quot; value=&quot;274&quot;/&gt;&lt;/object&gt;&lt;object type=&quot;3&quot; unique_id=&quot;10023&quot;&gt;&lt;property id=&quot;20148&quot; value=&quot;5&quot;/&gt;&lt;property id=&quot;20300&quot; value=&quot;Slide 20&quot;/&gt;&lt;property id=&quot;20307&quot; value=&quot;275&quot;/&gt;&lt;/object&gt;&lt;object type=&quot;3&quot; unique_id=&quot;10024&quot;&gt;&lt;property id=&quot;20148&quot; value=&quot;5&quot;/&gt;&lt;property id=&quot;20300&quot; value=&quot;Slide 21&quot;/&gt;&lt;property id=&quot;20307&quot; value=&quot;276&quot;/&gt;&lt;/object&gt;&lt;object type=&quot;3&quot; unique_id=&quot;10025&quot;&gt;&lt;property id=&quot;20148&quot; value=&quot;5&quot;/&gt;&lt;property id=&quot;20300&quot; value=&quot;Slide 22&quot;/&gt;&lt;property id=&quot;20307&quot; value=&quot;277&quot;/&gt;&lt;/object&gt;&lt;object type=&quot;3&quot; unique_id=&quot;10026&quot;&gt;&lt;property id=&quot;20148&quot; value=&quot;5&quot;/&gt;&lt;property id=&quot;20300&quot; value=&quot;Slide 23&quot;/&gt;&lt;property id=&quot;20307&quot; value=&quot;278&quot;/&gt;&lt;/object&gt;&lt;object type=&quot;3&quot; unique_id=&quot;10027&quot;&gt;&lt;property id=&quot;20148&quot; value=&quot;5&quot;/&gt;&lt;property id=&quot;20300&quot; value=&quot;Slide 24 - &amp;quot;Laws regulating the work of engineers &amp;quot;&quot;/&gt;&lt;property id=&quot;20307&quot; value=&quot;279&quot;/&gt;&lt;/object&gt;&lt;object type=&quot;3&quot; unique_id=&quot;10028&quot;&gt;&lt;property id=&quot;20148&quot; value=&quot;5&quot;/&gt;&lt;property id=&quot;20300&quot; value=&quot;Slide 25 - &amp;quot;Professional Bodies&amp;quot;&quot;/&gt;&lt;property id=&quot;20307&quot; value=&quot;280&quot;/&gt;&lt;/object&gt;&lt;object type=&quot;3&quot; unique_id=&quot;10029&quot;&gt;&lt;property id=&quot;20148&quot; value=&quot;5&quot;/&gt;&lt;property id=&quot;20300&quot; value=&quot;Slide 26&quot;/&gt;&lt;property id=&quot;20307&quot; value=&quot;281&quot;/&gt;&lt;/object&gt;&lt;object type=&quot;3&quot; unique_id=&quot;10030&quot;&gt;&lt;property id=&quot;20148&quot; value=&quot;5&quot;/&gt;&lt;property id=&quot;20300&quot; value=&quot;Slide 27&quot;/&gt;&lt;property id=&quot;20307&quot; value=&quot;282&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568</TotalTime>
  <Words>1580</Words>
  <Application>Microsoft Office PowerPoint</Application>
  <PresentationFormat>On-screen Show (4:3)</PresentationFormat>
  <Paragraphs>115</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Solstice</vt:lpstr>
      <vt:lpstr>SME 4902</vt:lpstr>
      <vt:lpstr>Chapter 1</vt:lpstr>
      <vt:lpstr>Introduction</vt:lpstr>
      <vt:lpstr>Definition of Profession</vt:lpstr>
      <vt:lpstr>Slide 5</vt:lpstr>
      <vt:lpstr>Professionalism</vt:lpstr>
      <vt:lpstr>The Professional Man</vt:lpstr>
      <vt:lpstr>Engineering as a system</vt:lpstr>
      <vt:lpstr>Engineering Education In Malaysia</vt:lpstr>
      <vt:lpstr>History of UTM</vt:lpstr>
      <vt:lpstr>Slide 11</vt:lpstr>
      <vt:lpstr>Slide 12</vt:lpstr>
      <vt:lpstr>Slide 13</vt:lpstr>
      <vt:lpstr>Slide 14</vt:lpstr>
      <vt:lpstr>Slide 15</vt:lpstr>
      <vt:lpstr>Slide 16</vt:lpstr>
      <vt:lpstr>Slide 17</vt:lpstr>
      <vt:lpstr>Slide 18</vt:lpstr>
      <vt:lpstr>Current Engineering Education</vt:lpstr>
      <vt:lpstr>Slide 20</vt:lpstr>
      <vt:lpstr>Slide 21</vt:lpstr>
      <vt:lpstr>Slide 22</vt:lpstr>
      <vt:lpstr>Slide 23</vt:lpstr>
      <vt:lpstr>Slide 24</vt:lpstr>
      <vt:lpstr>Laws regulating the work of engineers </vt:lpstr>
      <vt:lpstr>Professional Bodies</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SME 4901</dc:title>
  <dc:creator>Microsoft User</dc:creator>
  <cp:lastModifiedBy>Toshiba</cp:lastModifiedBy>
  <cp:revision>30</cp:revision>
  <dcterms:created xsi:type="dcterms:W3CDTF">2011-09-08T07:19:04Z</dcterms:created>
  <dcterms:modified xsi:type="dcterms:W3CDTF">2016-07-12T07:32:30Z</dcterms:modified>
</cp:coreProperties>
</file>