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2" r:id="rId1"/>
    <p:sldMasterId id="2147483765" r:id="rId2"/>
    <p:sldMasterId id="2147484038" r:id="rId3"/>
  </p:sldMasterIdLst>
  <p:notesMasterIdLst>
    <p:notesMasterId r:id="rId63"/>
  </p:notesMasterIdLst>
  <p:handoutMasterIdLst>
    <p:handoutMasterId r:id="rId64"/>
  </p:handoutMasterIdLst>
  <p:sldIdLst>
    <p:sldId id="256" r:id="rId4"/>
    <p:sldId id="345" r:id="rId5"/>
    <p:sldId id="399" r:id="rId6"/>
    <p:sldId id="394" r:id="rId7"/>
    <p:sldId id="366" r:id="rId8"/>
    <p:sldId id="347" r:id="rId9"/>
    <p:sldId id="348" r:id="rId10"/>
    <p:sldId id="350" r:id="rId11"/>
    <p:sldId id="351" r:id="rId12"/>
    <p:sldId id="353" r:id="rId13"/>
    <p:sldId id="355" r:id="rId14"/>
    <p:sldId id="356" r:id="rId15"/>
    <p:sldId id="403" r:id="rId16"/>
    <p:sldId id="357" r:id="rId17"/>
    <p:sldId id="358" r:id="rId18"/>
    <p:sldId id="359" r:id="rId19"/>
    <p:sldId id="360" r:id="rId20"/>
    <p:sldId id="361" r:id="rId21"/>
    <p:sldId id="363" r:id="rId22"/>
    <p:sldId id="364" r:id="rId23"/>
    <p:sldId id="395" r:id="rId24"/>
    <p:sldId id="372" r:id="rId25"/>
    <p:sldId id="393" r:id="rId26"/>
    <p:sldId id="367" r:id="rId27"/>
    <p:sldId id="405" r:id="rId28"/>
    <p:sldId id="406" r:id="rId29"/>
    <p:sldId id="407" r:id="rId30"/>
    <p:sldId id="408" r:id="rId31"/>
    <p:sldId id="409" r:id="rId32"/>
    <p:sldId id="373" r:id="rId33"/>
    <p:sldId id="404" r:id="rId34"/>
    <p:sldId id="374" r:id="rId35"/>
    <p:sldId id="371" r:id="rId36"/>
    <p:sldId id="368" r:id="rId37"/>
    <p:sldId id="369" r:id="rId38"/>
    <p:sldId id="370" r:id="rId39"/>
    <p:sldId id="401" r:id="rId40"/>
    <p:sldId id="376" r:id="rId41"/>
    <p:sldId id="377" r:id="rId42"/>
    <p:sldId id="375" r:id="rId43"/>
    <p:sldId id="402" r:id="rId44"/>
    <p:sldId id="378" r:id="rId45"/>
    <p:sldId id="380" r:id="rId46"/>
    <p:sldId id="381" r:id="rId47"/>
    <p:sldId id="382" r:id="rId48"/>
    <p:sldId id="383" r:id="rId49"/>
    <p:sldId id="384" r:id="rId50"/>
    <p:sldId id="386" r:id="rId51"/>
    <p:sldId id="400" r:id="rId52"/>
    <p:sldId id="330" r:id="rId53"/>
    <p:sldId id="387" r:id="rId54"/>
    <p:sldId id="388" r:id="rId55"/>
    <p:sldId id="332" r:id="rId56"/>
    <p:sldId id="397" r:id="rId57"/>
    <p:sldId id="389" r:id="rId58"/>
    <p:sldId id="398" r:id="rId59"/>
    <p:sldId id="390" r:id="rId60"/>
    <p:sldId id="391" r:id="rId61"/>
    <p:sldId id="392" r:id="rId62"/>
  </p:sldIdLst>
  <p:sldSz cx="9144000" cy="6858000" type="screen4x3"/>
  <p:notesSz cx="6858000" cy="9144000"/>
  <p:custDataLst>
    <p:tags r:id="rId65"/>
  </p:custDataLst>
  <p:defaultTextStyle>
    <a:defPPr>
      <a:defRPr lang="en-US"/>
    </a:defPPr>
    <a:lvl1pPr algn="l" rtl="0" fontAlgn="base">
      <a:spcBef>
        <a:spcPct val="0"/>
      </a:spcBef>
      <a:spcAft>
        <a:spcPct val="0"/>
      </a:spcAft>
      <a:defRPr sz="2000" kern="1200">
        <a:solidFill>
          <a:schemeClr val="tx1"/>
        </a:solidFill>
        <a:latin typeface="Verdana" pitchFamily="34" charset="0"/>
        <a:ea typeface="+mn-ea"/>
        <a:cs typeface="Arial" charset="0"/>
      </a:defRPr>
    </a:lvl1pPr>
    <a:lvl2pPr marL="457200" algn="l" rtl="0" fontAlgn="base">
      <a:spcBef>
        <a:spcPct val="0"/>
      </a:spcBef>
      <a:spcAft>
        <a:spcPct val="0"/>
      </a:spcAft>
      <a:defRPr sz="2000" kern="1200">
        <a:solidFill>
          <a:schemeClr val="tx1"/>
        </a:solidFill>
        <a:latin typeface="Verdana" pitchFamily="34" charset="0"/>
        <a:ea typeface="+mn-ea"/>
        <a:cs typeface="Arial" charset="0"/>
      </a:defRPr>
    </a:lvl2pPr>
    <a:lvl3pPr marL="914400" algn="l" rtl="0" fontAlgn="base">
      <a:spcBef>
        <a:spcPct val="0"/>
      </a:spcBef>
      <a:spcAft>
        <a:spcPct val="0"/>
      </a:spcAft>
      <a:defRPr sz="2000" kern="1200">
        <a:solidFill>
          <a:schemeClr val="tx1"/>
        </a:solidFill>
        <a:latin typeface="Verdana" pitchFamily="34" charset="0"/>
        <a:ea typeface="+mn-ea"/>
        <a:cs typeface="Arial" charset="0"/>
      </a:defRPr>
    </a:lvl3pPr>
    <a:lvl4pPr marL="1371600" algn="l" rtl="0" fontAlgn="base">
      <a:spcBef>
        <a:spcPct val="0"/>
      </a:spcBef>
      <a:spcAft>
        <a:spcPct val="0"/>
      </a:spcAft>
      <a:defRPr sz="2000" kern="1200">
        <a:solidFill>
          <a:schemeClr val="tx1"/>
        </a:solidFill>
        <a:latin typeface="Verdana" pitchFamily="34" charset="0"/>
        <a:ea typeface="+mn-ea"/>
        <a:cs typeface="Arial" charset="0"/>
      </a:defRPr>
    </a:lvl4pPr>
    <a:lvl5pPr marL="1828800" algn="l" rtl="0" fontAlgn="base">
      <a:spcBef>
        <a:spcPct val="0"/>
      </a:spcBef>
      <a:spcAft>
        <a:spcPct val="0"/>
      </a:spcAft>
      <a:defRPr sz="2000" kern="1200">
        <a:solidFill>
          <a:schemeClr val="tx1"/>
        </a:solidFill>
        <a:latin typeface="Verdana" pitchFamily="34" charset="0"/>
        <a:ea typeface="+mn-ea"/>
        <a:cs typeface="Arial" charset="0"/>
      </a:defRPr>
    </a:lvl5pPr>
    <a:lvl6pPr marL="2286000" algn="l" defTabSz="914400" rtl="0" eaLnBrk="1" latinLnBrk="0" hangingPunct="1">
      <a:defRPr sz="2000" kern="1200">
        <a:solidFill>
          <a:schemeClr val="tx1"/>
        </a:solidFill>
        <a:latin typeface="Verdana" pitchFamily="34" charset="0"/>
        <a:ea typeface="+mn-ea"/>
        <a:cs typeface="Arial" charset="0"/>
      </a:defRPr>
    </a:lvl6pPr>
    <a:lvl7pPr marL="2743200" algn="l" defTabSz="914400" rtl="0" eaLnBrk="1" latinLnBrk="0" hangingPunct="1">
      <a:defRPr sz="2000" kern="1200">
        <a:solidFill>
          <a:schemeClr val="tx1"/>
        </a:solidFill>
        <a:latin typeface="Verdana" pitchFamily="34" charset="0"/>
        <a:ea typeface="+mn-ea"/>
        <a:cs typeface="Arial" charset="0"/>
      </a:defRPr>
    </a:lvl7pPr>
    <a:lvl8pPr marL="3200400" algn="l" defTabSz="914400" rtl="0" eaLnBrk="1" latinLnBrk="0" hangingPunct="1">
      <a:defRPr sz="2000" kern="1200">
        <a:solidFill>
          <a:schemeClr val="tx1"/>
        </a:solidFill>
        <a:latin typeface="Verdana" pitchFamily="34" charset="0"/>
        <a:ea typeface="+mn-ea"/>
        <a:cs typeface="Arial" charset="0"/>
      </a:defRPr>
    </a:lvl8pPr>
    <a:lvl9pPr marL="3657600" algn="l" defTabSz="914400" rtl="0" eaLnBrk="1" latinLnBrk="0" hangingPunct="1">
      <a:defRPr sz="2000" kern="1200">
        <a:solidFill>
          <a:schemeClr val="tx1"/>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FF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29" autoAdjust="0"/>
    <p:restoredTop sz="94677" autoAdjust="0"/>
  </p:normalViewPr>
  <p:slideViewPr>
    <p:cSldViewPr>
      <p:cViewPr varScale="1">
        <p:scale>
          <a:sx n="74" d="100"/>
          <a:sy n="74" d="100"/>
        </p:scale>
        <p:origin x="-9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56" d="100"/>
          <a:sy n="56" d="100"/>
        </p:scale>
        <p:origin x="-25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F7E5E5-C48B-4441-82CC-B027C87739C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5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5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7F727D3-ED37-4EB2-89CE-321FC4C630B4}" type="slidenum">
              <a:rPr lang="en-US"/>
              <a:pPr/>
              <a:t>‹#›</a:t>
            </a:fld>
            <a:endParaRPr lang="en-US"/>
          </a:p>
        </p:txBody>
      </p:sp>
    </p:spTree>
    <p:extLst>
      <p:ext uri="{BB962C8B-B14F-4D97-AF65-F5344CB8AC3E}">
        <p14:creationId xmlns="" xmlns:p14="http://schemas.microsoft.com/office/powerpoint/2010/main" val="135786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95F0D435-EFE2-4D88-AEB5-C9198EC1B50F}" type="slidenum">
              <a:rPr lang="en-US"/>
              <a:pPr/>
              <a:t>23</a:t>
            </a:fld>
            <a:endParaRPr lang="en-US"/>
          </a:p>
        </p:txBody>
      </p:sp>
    </p:spTree>
    <p:extLst>
      <p:ext uri="{BB962C8B-B14F-4D97-AF65-F5344CB8AC3E}">
        <p14:creationId xmlns="" xmlns:p14="http://schemas.microsoft.com/office/powerpoint/2010/main" val="374929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grpSp>
      </p:grpSp>
      <p:sp>
        <p:nvSpPr>
          <p:cNvPr id="69651"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696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atin typeface="Verdana" pitchFamily="34" charset="0"/>
              </a:defRPr>
            </a:lvl1pPr>
          </a:lstStyle>
          <a:p>
            <a:endParaRPr lang="en-US"/>
          </a:p>
        </p:txBody>
      </p:sp>
      <p:sp>
        <p:nvSpPr>
          <p:cNvPr id="19" name="Rectangle 17"/>
          <p:cNvSpPr>
            <a:spLocks noGrp="1" noChangeArrowheads="1"/>
          </p:cNvSpPr>
          <p:nvPr>
            <p:ph type="ftr" sz="quarter" idx="11"/>
          </p:nvPr>
        </p:nvSpPr>
        <p:spPr/>
        <p:txBody>
          <a:bodyPr/>
          <a:lstStyle>
            <a:lvl1pPr>
              <a:defRPr>
                <a:latin typeface="Verdana" pitchFamily="34" charset="0"/>
              </a:defRPr>
            </a:lvl1pPr>
          </a:lstStyle>
          <a:p>
            <a:endParaRPr lang="en-US"/>
          </a:p>
        </p:txBody>
      </p:sp>
      <p:sp>
        <p:nvSpPr>
          <p:cNvPr id="20" name="Rectangle 18"/>
          <p:cNvSpPr>
            <a:spLocks noGrp="1" noChangeArrowheads="1"/>
          </p:cNvSpPr>
          <p:nvPr>
            <p:ph type="sldNum" sz="quarter" idx="12"/>
          </p:nvPr>
        </p:nvSpPr>
        <p:spPr/>
        <p:txBody>
          <a:bodyPr/>
          <a:lstStyle>
            <a:lvl1pPr>
              <a:defRPr sz="1400"/>
            </a:lvl1pPr>
          </a:lstStyle>
          <a:p>
            <a:fld id="{9E027278-FC48-44B7-A88B-07AA9BFF9E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B8C83A1-EF80-4B29-85FD-443F4AA8DFC3}" type="slidenum">
              <a:rPr lang="en-US"/>
              <a:pPr/>
              <a:t>‹#›</a:t>
            </a:fld>
            <a:endParaRPr lang="en-US"/>
          </a:p>
        </p:txBody>
      </p:sp>
      <p:sp>
        <p:nvSpPr>
          <p:cNvPr id="6"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92C5A130-23A2-42A7-8C1D-49028D58137D}" type="slidenum">
              <a:rPr lang="en-US"/>
              <a:pPr/>
              <a:t>‹#›</a:t>
            </a:fld>
            <a:endParaRPr lang="en-US"/>
          </a:p>
        </p:txBody>
      </p:sp>
      <p:sp>
        <p:nvSpPr>
          <p:cNvPr id="6"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381750"/>
            <a:ext cx="2133600" cy="476250"/>
          </a:xfrm>
        </p:spPr>
        <p:txBody>
          <a:bodyPr/>
          <a:lstStyle>
            <a:lvl1pPr>
              <a:defRPr/>
            </a:lvl1pPr>
          </a:lstStyle>
          <a:p>
            <a:fld id="{B865F1A8-5441-4C96-BB2E-0EAD1D0B77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1873250" y="714375"/>
            <a:ext cx="5943600" cy="5257800"/>
            <a:chOff x="1873250" y="714375"/>
            <a:chExt cx="5943600" cy="5257800"/>
          </a:xfrm>
        </p:grpSpPr>
        <p:sp>
          <p:nvSpPr>
            <p:cNvPr id="5" name="Oval 4"/>
            <p:cNvSpPr/>
            <p:nvPr userDrawn="1"/>
          </p:nvSpPr>
          <p:spPr bwMode="auto">
            <a:xfrm>
              <a:off x="1873250" y="714375"/>
              <a:ext cx="3581400" cy="3200400"/>
            </a:xfrm>
            <a:prstGeom prst="ellipse">
              <a:avLst/>
            </a:prstGeom>
            <a:solidFill>
              <a:srgbClr val="00CC00">
                <a:alpha val="1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MY">
                <a:solidFill>
                  <a:srgbClr val="FFFFFF"/>
                </a:solidFill>
                <a:cs typeface="Arial" charset="0"/>
              </a:endParaRPr>
            </a:p>
          </p:txBody>
        </p:sp>
        <p:sp>
          <p:nvSpPr>
            <p:cNvPr id="6" name="Oval 5"/>
            <p:cNvSpPr/>
            <p:nvPr userDrawn="1"/>
          </p:nvSpPr>
          <p:spPr bwMode="auto">
            <a:xfrm>
              <a:off x="4235450" y="1323975"/>
              <a:ext cx="3581400" cy="3200400"/>
            </a:xfrm>
            <a:prstGeom prst="ellipse">
              <a:avLst/>
            </a:prstGeom>
            <a:solidFill>
              <a:srgbClr val="00CC00">
                <a:alpha val="1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MY">
                <a:solidFill>
                  <a:srgbClr val="FFFFFF"/>
                </a:solidFill>
                <a:cs typeface="Arial" charset="0"/>
              </a:endParaRPr>
            </a:p>
          </p:txBody>
        </p:sp>
        <p:sp>
          <p:nvSpPr>
            <p:cNvPr id="7" name="Oval 6"/>
            <p:cNvSpPr/>
            <p:nvPr userDrawn="1"/>
          </p:nvSpPr>
          <p:spPr bwMode="auto">
            <a:xfrm>
              <a:off x="2254250" y="2771775"/>
              <a:ext cx="3581400" cy="3200400"/>
            </a:xfrm>
            <a:prstGeom prst="ellipse">
              <a:avLst/>
            </a:prstGeom>
            <a:solidFill>
              <a:srgbClr val="00CC00">
                <a:alpha val="1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MY">
                <a:solidFill>
                  <a:srgbClr val="FFFFFF"/>
                </a:solidFill>
                <a:cs typeface="Arial" charset="0"/>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2201462-EFC2-40C4-8EB1-AA8A0BA22FE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8313" y="1412875"/>
            <a:ext cx="8207375" cy="0"/>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947B93E-69E9-4F5F-91B2-1FFF28DF01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E8B68F-C9AC-4D77-8D43-AFC10B46CE8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9B8F8AB-2745-4A8F-99C8-8C0EC51F092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02E6F41-A0D3-4788-A8FE-FD0DADD094B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28D784-DE48-4AE8-8133-E6D2A8DEF30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F23A8CD-5840-434F-B96E-20912E1AB3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8E6909CB-38A8-4C7F-BE7C-D8267C71603D}" type="slidenum">
              <a:rPr lang="en-US"/>
              <a:pPr/>
              <a:t>‹#›</a:t>
            </a:fld>
            <a:endParaRPr lang="en-US"/>
          </a:p>
        </p:txBody>
      </p:sp>
      <p:sp>
        <p:nvSpPr>
          <p:cNvPr id="6"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7E886D-57EB-4348-BE22-C042DF5F6BE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CE95242-04AC-467A-AAFE-2C2FE62D072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AC84C5-5A44-4C42-9C27-AAE85F6F9CD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93792B-D1EE-4D3D-B219-A73ECF85529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97DC6A3-DC3D-4665-A448-28C06676051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grpSp>
        <p:nvGrpSpPr>
          <p:cNvPr id="11" name="Group 12"/>
          <p:cNvGrpSpPr>
            <a:grpSpLocks/>
          </p:cNvGrpSpPr>
          <p:nvPr userDrawn="1"/>
        </p:nvGrpSpPr>
        <p:grpSpPr bwMode="auto">
          <a:xfrm>
            <a:off x="1873250" y="714375"/>
            <a:ext cx="5943600" cy="5257800"/>
            <a:chOff x="1873250" y="714375"/>
            <a:chExt cx="5943600" cy="5257800"/>
          </a:xfrm>
        </p:grpSpPr>
        <p:sp>
          <p:nvSpPr>
            <p:cNvPr id="12" name="Oval 11"/>
            <p:cNvSpPr/>
            <p:nvPr userDrawn="1"/>
          </p:nvSpPr>
          <p:spPr bwMode="auto">
            <a:xfrm>
              <a:off x="1873250" y="714375"/>
              <a:ext cx="3581400" cy="3200400"/>
            </a:xfrm>
            <a:prstGeom prst="ellipse">
              <a:avLst/>
            </a:prstGeom>
            <a:solidFill>
              <a:srgbClr val="00CC00">
                <a:alpha val="1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MY">
                <a:solidFill>
                  <a:srgbClr val="FFFFFF"/>
                </a:solidFill>
                <a:cs typeface="Arial" charset="0"/>
              </a:endParaRPr>
            </a:p>
          </p:txBody>
        </p:sp>
        <p:sp>
          <p:nvSpPr>
            <p:cNvPr id="13" name="Oval 12"/>
            <p:cNvSpPr/>
            <p:nvPr userDrawn="1"/>
          </p:nvSpPr>
          <p:spPr bwMode="auto">
            <a:xfrm>
              <a:off x="4235450" y="1323975"/>
              <a:ext cx="3581400" cy="3200400"/>
            </a:xfrm>
            <a:prstGeom prst="ellipse">
              <a:avLst/>
            </a:prstGeom>
            <a:solidFill>
              <a:srgbClr val="00CC00">
                <a:alpha val="1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MY">
                <a:solidFill>
                  <a:srgbClr val="FFFFFF"/>
                </a:solidFill>
                <a:cs typeface="Arial" charset="0"/>
              </a:endParaRPr>
            </a:p>
          </p:txBody>
        </p:sp>
        <p:sp>
          <p:nvSpPr>
            <p:cNvPr id="15" name="Oval 14"/>
            <p:cNvSpPr/>
            <p:nvPr userDrawn="1"/>
          </p:nvSpPr>
          <p:spPr bwMode="auto">
            <a:xfrm>
              <a:off x="2254250" y="2771775"/>
              <a:ext cx="3581400" cy="3200400"/>
            </a:xfrm>
            <a:prstGeom prst="ellipse">
              <a:avLst/>
            </a:prstGeom>
            <a:solidFill>
              <a:srgbClr val="00CC00">
                <a:alpha val="1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MY">
                <a:solidFill>
                  <a:srgbClr val="FFFFFF"/>
                </a:solidFill>
                <a:cs typeface="Arial" charset="0"/>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D2CB31-1B69-4652-8BC9-C021D6B051E5}" type="slidenum">
              <a:rPr lang="en-US" smtClean="0"/>
              <a:pPr/>
              <a:t>‹#›</a:t>
            </a:fld>
            <a:endParaRPr lang="en-US"/>
          </a:p>
        </p:txBody>
      </p:sp>
      <p:cxnSp>
        <p:nvCxnSpPr>
          <p:cNvPr id="7" name="Straight Connector 6"/>
          <p:cNvCxnSpPr/>
          <p:nvPr userDrawn="1"/>
        </p:nvCxnSpPr>
        <p:spPr>
          <a:xfrm>
            <a:off x="468313" y="1412875"/>
            <a:ext cx="8207375" cy="0"/>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983B7-D335-4F40-B939-569C65FDDF4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FDB1DE-ED98-4433-BCFF-9D1F8F46128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38895F6-5688-49A9-9966-4C0874E8350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66293A6-8DD6-47E7-8D53-8B5AFCD129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EB2ACD87-74BC-4D0F-90FB-7A9DBC6ED281}" type="slidenum">
              <a:rPr lang="en-US"/>
              <a:pPr/>
              <a:t>‹#›</a:t>
            </a:fld>
            <a:endParaRPr lang="en-US"/>
          </a:p>
        </p:txBody>
      </p:sp>
      <p:sp>
        <p:nvSpPr>
          <p:cNvPr id="6"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995663D-CBEE-4EAC-8FC2-F6BB126DB22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5B9C4B-305F-43E4-B88D-E376AB6ED47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EDE175-BC1A-4A2B-B5FC-6184E603921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E99A9D-6D3B-4945-AFFE-BF7E884F873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0660FF-B27E-40FA-80D3-C9562022C251}"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381750"/>
            <a:ext cx="2133600" cy="476250"/>
          </a:xfrm>
        </p:spPr>
        <p:txBody>
          <a:bodyPr/>
          <a:lstStyle>
            <a:lvl1pPr>
              <a:defRPr/>
            </a:lvl1pPr>
          </a:lstStyle>
          <a:p>
            <a:fld id="{3561213B-DEA4-42FA-9132-9EC8CB113C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6B3851FC-2E0B-4DC9-8A14-6C591DB4BDE6}" type="slidenum">
              <a:rPr lang="en-US"/>
              <a:pPr/>
              <a:t>‹#›</a:t>
            </a:fld>
            <a:endParaRPr lang="en-US"/>
          </a:p>
        </p:txBody>
      </p:sp>
      <p:sp>
        <p:nvSpPr>
          <p:cNvPr id="7"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8" name="Rectangle 3"/>
          <p:cNvSpPr>
            <a:spLocks noGrp="1" noChangeArrowheads="1"/>
          </p:cNvSpPr>
          <p:nvPr>
            <p:ph type="sldNum" sz="quarter" idx="11"/>
          </p:nvPr>
        </p:nvSpPr>
        <p:spPr/>
        <p:txBody>
          <a:bodyPr/>
          <a:lstStyle>
            <a:lvl1pPr>
              <a:defRPr/>
            </a:lvl1pPr>
          </a:lstStyle>
          <a:p>
            <a:fld id="{85BAF212-CD2C-4AF1-B804-03DDBC62659E}" type="slidenum">
              <a:rPr lang="en-US"/>
              <a:pPr/>
              <a:t>‹#›</a:t>
            </a:fld>
            <a:endParaRPr lang="en-US"/>
          </a:p>
        </p:txBody>
      </p:sp>
      <p:sp>
        <p:nvSpPr>
          <p:cNvPr id="9"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4" name="Rectangle 3"/>
          <p:cNvSpPr>
            <a:spLocks noGrp="1" noChangeArrowheads="1"/>
          </p:cNvSpPr>
          <p:nvPr>
            <p:ph type="sldNum" sz="quarter" idx="11"/>
          </p:nvPr>
        </p:nvSpPr>
        <p:spPr/>
        <p:txBody>
          <a:bodyPr/>
          <a:lstStyle>
            <a:lvl1pPr>
              <a:defRPr/>
            </a:lvl1pPr>
          </a:lstStyle>
          <a:p>
            <a:fld id="{1AA24E82-B9D0-47F9-88F8-E7FEC905279F}" type="slidenum">
              <a:rPr lang="en-US"/>
              <a:pPr/>
              <a:t>‹#›</a:t>
            </a:fld>
            <a:endParaRPr lang="en-US"/>
          </a:p>
        </p:txBody>
      </p:sp>
      <p:sp>
        <p:nvSpPr>
          <p:cNvPr id="5"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3" name="Rectangle 3"/>
          <p:cNvSpPr>
            <a:spLocks noGrp="1" noChangeArrowheads="1"/>
          </p:cNvSpPr>
          <p:nvPr>
            <p:ph type="sldNum" sz="quarter" idx="11"/>
          </p:nvPr>
        </p:nvSpPr>
        <p:spPr/>
        <p:txBody>
          <a:bodyPr/>
          <a:lstStyle>
            <a:lvl1pPr>
              <a:defRPr/>
            </a:lvl1pPr>
          </a:lstStyle>
          <a:p>
            <a:fld id="{CA79F0E5-77A9-4B16-9157-7C1505CFC139}" type="slidenum">
              <a:rPr lang="en-US"/>
              <a:pPr/>
              <a:t>‹#›</a:t>
            </a:fld>
            <a:endParaRPr lang="en-US"/>
          </a:p>
        </p:txBody>
      </p:sp>
      <p:sp>
        <p:nvSpPr>
          <p:cNvPr id="4"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70E1C2E-30B7-432C-87F6-DC97FBFE92E2}" type="slidenum">
              <a:rPr lang="en-US"/>
              <a:pPr/>
              <a:t>‹#›</a:t>
            </a:fld>
            <a:endParaRPr lang="en-US"/>
          </a:p>
        </p:txBody>
      </p:sp>
      <p:sp>
        <p:nvSpPr>
          <p:cNvPr id="7"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Verdana" pitchFamily="34" charset="0"/>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DC363E42-374E-4083-B60B-3245AA625149}" type="slidenum">
              <a:rPr lang="en-US"/>
              <a:pPr/>
              <a:t>‹#›</a:t>
            </a:fld>
            <a:endParaRPr lang="en-US"/>
          </a:p>
        </p:txBody>
      </p:sp>
      <p:sp>
        <p:nvSpPr>
          <p:cNvPr id="7" name="Rectangle 16"/>
          <p:cNvSpPr>
            <a:spLocks noGrp="1" noChangeArrowheads="1"/>
          </p:cNvSpPr>
          <p:nvPr>
            <p:ph type="dt" sz="half" idx="12"/>
          </p:nvPr>
        </p:nvSpPr>
        <p:spPr/>
        <p:txBody>
          <a:bodyPr/>
          <a:lstStyle>
            <a:lvl1pPr>
              <a:defRPr>
                <a:latin typeface="Verdana" pitchFamily="34" charset="0"/>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defRPr>
            </a:lvl1pPr>
          </a:lstStyle>
          <a:p>
            <a:endParaRPr lang="en-US"/>
          </a:p>
        </p:txBody>
      </p:sp>
      <p:sp>
        <p:nvSpPr>
          <p:cNvPr id="686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9F839F"/>
                </a:solidFill>
                <a:latin typeface="Arial Black" pitchFamily="34" charset="0"/>
              </a:defRPr>
            </a:lvl1pPr>
          </a:lstStyle>
          <a:p>
            <a:fld id="{E7C32D4D-961C-4E70-81B1-0B24B16AD599}" type="slidenum">
              <a:rPr lang="en-US"/>
              <a:pPr/>
              <a:t>‹#›</a:t>
            </a:fld>
            <a:endParaRPr lang="en-US"/>
          </a:p>
        </p:txBody>
      </p:sp>
      <p:sp>
        <p:nvSpPr>
          <p:cNvPr id="68613" name="Rectangle 5"/>
          <p:cNvSpPr>
            <a:spLocks noChangeArrowheads="1"/>
          </p:cNvSpPr>
          <p:nvPr userDrawn="1"/>
        </p:nvSpPr>
        <p:spPr bwMode="auto">
          <a:xfrm>
            <a:off x="0" y="0"/>
            <a:ext cx="285750" cy="5334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8614" name="Rectangle 6"/>
          <p:cNvSpPr>
            <a:spLocks noChangeArrowheads="1"/>
          </p:cNvSpPr>
          <p:nvPr userDrawn="1"/>
        </p:nvSpPr>
        <p:spPr bwMode="auto">
          <a:xfrm>
            <a:off x="412750" y="134938"/>
            <a:ext cx="8731250" cy="274637"/>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solidFill>
                <a:srgbClr val="000000"/>
              </a:solidFill>
              <a:latin typeface="Times New Roman" pitchFamily="18" charset="0"/>
            </a:endParaRPr>
          </a:p>
        </p:txBody>
      </p:sp>
      <p:sp>
        <p:nvSpPr>
          <p:cNvPr id="68615" name="Rectangle 7"/>
          <p:cNvSpPr>
            <a:spLocks noChangeArrowheads="1"/>
          </p:cNvSpPr>
          <p:nvPr userDrawn="1"/>
        </p:nvSpPr>
        <p:spPr bwMode="auto">
          <a:xfrm>
            <a:off x="409575" y="134938"/>
            <a:ext cx="138113" cy="141287"/>
          </a:xfrm>
          <a:prstGeom prst="rect">
            <a:avLst/>
          </a:prstGeom>
          <a:solidFill>
            <a:schemeClr val="folHlink"/>
          </a:solidFill>
          <a:ln w="9525">
            <a:noFill/>
            <a:miter lim="800000"/>
            <a:headEnd/>
            <a:tailEnd/>
          </a:ln>
        </p:spPr>
        <p:txBody>
          <a:bodyPr/>
          <a:lstStyle/>
          <a:p>
            <a:endParaRPr lang="en-US" sz="1800">
              <a:solidFill>
                <a:srgbClr val="993366"/>
              </a:solidFill>
              <a:latin typeface="Arial" charset="0"/>
            </a:endParaRPr>
          </a:p>
        </p:txBody>
      </p:sp>
      <p:sp>
        <p:nvSpPr>
          <p:cNvPr id="68616" name="Rectangle 8"/>
          <p:cNvSpPr>
            <a:spLocks noChangeArrowheads="1"/>
          </p:cNvSpPr>
          <p:nvPr userDrawn="1"/>
        </p:nvSpPr>
        <p:spPr bwMode="auto">
          <a:xfrm>
            <a:off x="547688" y="0"/>
            <a:ext cx="139700" cy="138113"/>
          </a:xfrm>
          <a:prstGeom prst="rect">
            <a:avLst/>
          </a:prstGeom>
          <a:solidFill>
            <a:schemeClr val="folHlink"/>
          </a:solidFill>
          <a:ln w="9525">
            <a:noFill/>
            <a:miter lim="800000"/>
            <a:headEnd/>
            <a:tailEnd/>
          </a:ln>
        </p:spPr>
        <p:txBody>
          <a:bodyPr/>
          <a:lstStyle/>
          <a:p>
            <a:endParaRPr lang="en-US" sz="1800">
              <a:solidFill>
                <a:srgbClr val="993366"/>
              </a:solidFill>
              <a:latin typeface="Arial" charset="0"/>
            </a:endParaRPr>
          </a:p>
        </p:txBody>
      </p:sp>
      <p:sp>
        <p:nvSpPr>
          <p:cNvPr id="68617" name="Rectangle 9"/>
          <p:cNvSpPr>
            <a:spLocks noChangeArrowheads="1"/>
          </p:cNvSpPr>
          <p:nvPr userDrawn="1"/>
        </p:nvSpPr>
        <p:spPr bwMode="auto">
          <a:xfrm>
            <a:off x="547688" y="134938"/>
            <a:ext cx="139700" cy="141287"/>
          </a:xfrm>
          <a:prstGeom prst="rect">
            <a:avLst/>
          </a:prstGeom>
          <a:solidFill>
            <a:schemeClr val="accent2"/>
          </a:solidFill>
          <a:ln w="9525">
            <a:noFill/>
            <a:miter lim="800000"/>
            <a:headEnd/>
            <a:tailEnd/>
          </a:ln>
        </p:spPr>
        <p:txBody>
          <a:bodyPr/>
          <a:lstStyle/>
          <a:p>
            <a:endParaRPr lang="en-US" sz="1800">
              <a:solidFill>
                <a:srgbClr val="790571"/>
              </a:solidFill>
              <a:latin typeface="Arial" charset="0"/>
            </a:endParaRPr>
          </a:p>
        </p:txBody>
      </p:sp>
      <p:sp>
        <p:nvSpPr>
          <p:cNvPr id="68618" name="Rectangle 10"/>
          <p:cNvSpPr>
            <a:spLocks noChangeArrowheads="1"/>
          </p:cNvSpPr>
          <p:nvPr userDrawn="1"/>
        </p:nvSpPr>
        <p:spPr bwMode="auto">
          <a:xfrm>
            <a:off x="274638" y="274638"/>
            <a:ext cx="136525" cy="138112"/>
          </a:xfrm>
          <a:prstGeom prst="rect">
            <a:avLst/>
          </a:prstGeom>
          <a:solidFill>
            <a:schemeClr val="folHlink"/>
          </a:solidFill>
          <a:ln w="9525">
            <a:noFill/>
            <a:miter lim="800000"/>
            <a:headEnd/>
            <a:tailEnd/>
          </a:ln>
        </p:spPr>
        <p:txBody>
          <a:bodyPr/>
          <a:lstStyle/>
          <a:p>
            <a:endParaRPr lang="en-US" sz="1800">
              <a:solidFill>
                <a:srgbClr val="993366"/>
              </a:solidFill>
              <a:latin typeface="Arial" charset="0"/>
            </a:endParaRPr>
          </a:p>
        </p:txBody>
      </p:sp>
      <p:sp>
        <p:nvSpPr>
          <p:cNvPr id="68619" name="Rectangle 11"/>
          <p:cNvSpPr>
            <a:spLocks noChangeArrowheads="1"/>
          </p:cNvSpPr>
          <p:nvPr userDrawn="1"/>
        </p:nvSpPr>
        <p:spPr bwMode="auto">
          <a:xfrm>
            <a:off x="131763" y="136525"/>
            <a:ext cx="141287" cy="138113"/>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68620" name="Rectangle 12"/>
          <p:cNvSpPr>
            <a:spLocks noChangeArrowheads="1"/>
          </p:cNvSpPr>
          <p:nvPr userDrawn="1"/>
        </p:nvSpPr>
        <p:spPr bwMode="auto">
          <a:xfrm>
            <a:off x="409575" y="271463"/>
            <a:ext cx="138113" cy="138112"/>
          </a:xfrm>
          <a:prstGeom prst="rect">
            <a:avLst/>
          </a:prstGeom>
          <a:solidFill>
            <a:schemeClr val="accent2"/>
          </a:solidFill>
          <a:ln w="9525">
            <a:noFill/>
            <a:miter lim="800000"/>
            <a:headEnd/>
            <a:tailEnd/>
          </a:ln>
        </p:spPr>
        <p:txBody>
          <a:bodyPr/>
          <a:lstStyle/>
          <a:p>
            <a:endParaRPr lang="en-US" sz="1800">
              <a:solidFill>
                <a:srgbClr val="790571"/>
              </a:solidFill>
              <a:latin typeface="Arial" charset="0"/>
            </a:endParaRPr>
          </a:p>
        </p:txBody>
      </p:sp>
      <p:sp>
        <p:nvSpPr>
          <p:cNvPr id="68621" name="Rectangle 13"/>
          <p:cNvSpPr>
            <a:spLocks noChangeArrowheads="1"/>
          </p:cNvSpPr>
          <p:nvPr userDrawn="1"/>
        </p:nvSpPr>
        <p:spPr bwMode="auto">
          <a:xfrm>
            <a:off x="274638" y="409575"/>
            <a:ext cx="136525" cy="136525"/>
          </a:xfrm>
          <a:prstGeom prst="rect">
            <a:avLst/>
          </a:prstGeom>
          <a:solidFill>
            <a:schemeClr val="accent2"/>
          </a:solidFill>
          <a:ln w="9525">
            <a:noFill/>
            <a:miter lim="800000"/>
            <a:headEnd/>
            <a:tailEnd/>
          </a:ln>
        </p:spPr>
        <p:txBody>
          <a:bodyPr/>
          <a:lstStyle/>
          <a:p>
            <a:endParaRPr lang="en-US" sz="1800">
              <a:solidFill>
                <a:srgbClr val="790571"/>
              </a:solidFill>
              <a:latin typeface="Arial" charset="0"/>
            </a:endParaRPr>
          </a:p>
        </p:txBody>
      </p:sp>
      <p:sp>
        <p:nvSpPr>
          <p:cNvPr id="308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defRPr>
            </a:lvl1pPr>
          </a:lstStyle>
          <a:p>
            <a:endParaRPr lang="en-US"/>
          </a:p>
        </p:txBody>
      </p:sp>
      <p:sp>
        <p:nvSpPr>
          <p:cNvPr id="68625" name="Rectangle 17"/>
          <p:cNvSpPr>
            <a:spLocks noChangeArrowheads="1"/>
          </p:cNvSpPr>
          <p:nvPr userDrawn="1"/>
        </p:nvSpPr>
        <p:spPr bwMode="auto">
          <a:xfrm>
            <a:off x="4738688" y="1752600"/>
            <a:ext cx="4329112" cy="76200"/>
          </a:xfrm>
          <a:prstGeom prst="rect">
            <a:avLst/>
          </a:prstGeom>
          <a:gradFill rotWithShape="1">
            <a:gsLst>
              <a:gs pos="0">
                <a:schemeClr val="folHlink"/>
              </a:gs>
              <a:gs pos="100000">
                <a:schemeClr val="folHlink">
                  <a:gamma/>
                  <a:shade val="69412"/>
                  <a:invGamma/>
                </a:schemeClr>
              </a:gs>
            </a:gsLst>
            <a:lin ang="0" scaled="1"/>
          </a:gradFill>
          <a:ln w="9525">
            <a:noFill/>
            <a:miter lim="800000"/>
            <a:headEnd/>
            <a:tailEnd/>
          </a:ln>
        </p:spPr>
        <p:txBody>
          <a:bodyPr/>
          <a:lstStyle/>
          <a:p>
            <a:endParaRPr lang="en-US" sz="1800">
              <a:solidFill>
                <a:srgbClr val="993366"/>
              </a:solidFill>
              <a:latin typeface="Arial" charset="0"/>
            </a:endParaRP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hf hdr="0" ftr="0" dt="0"/>
  <p:txStyles>
    <p:titleStyle>
      <a:lvl1pPr algn="l" rtl="0" eaLnBrk="0" fontAlgn="base" hangingPunct="0">
        <a:spcBef>
          <a:spcPct val="0"/>
        </a:spcBef>
        <a:spcAft>
          <a:spcPct val="0"/>
        </a:spcAft>
        <a:defRPr sz="3200">
          <a:solidFill>
            <a:srgbClr val="000066"/>
          </a:solidFill>
          <a:latin typeface="+mj-lt"/>
          <a:ea typeface="+mj-ea"/>
          <a:cs typeface="+mj-cs"/>
        </a:defRPr>
      </a:lvl1pPr>
      <a:lvl2pPr algn="l" rtl="0" eaLnBrk="0" fontAlgn="base" hangingPunct="0">
        <a:spcBef>
          <a:spcPct val="0"/>
        </a:spcBef>
        <a:spcAft>
          <a:spcPct val="0"/>
        </a:spcAft>
        <a:defRPr sz="3200">
          <a:solidFill>
            <a:srgbClr val="000066"/>
          </a:solidFill>
          <a:latin typeface="Arial" charset="0"/>
          <a:cs typeface="Arial" charset="0"/>
        </a:defRPr>
      </a:lvl2pPr>
      <a:lvl3pPr algn="l" rtl="0" eaLnBrk="0" fontAlgn="base" hangingPunct="0">
        <a:spcBef>
          <a:spcPct val="0"/>
        </a:spcBef>
        <a:spcAft>
          <a:spcPct val="0"/>
        </a:spcAft>
        <a:defRPr sz="3200">
          <a:solidFill>
            <a:srgbClr val="000066"/>
          </a:solidFill>
          <a:latin typeface="Arial" charset="0"/>
          <a:cs typeface="Arial" charset="0"/>
        </a:defRPr>
      </a:lvl3pPr>
      <a:lvl4pPr algn="l" rtl="0" eaLnBrk="0" fontAlgn="base" hangingPunct="0">
        <a:spcBef>
          <a:spcPct val="0"/>
        </a:spcBef>
        <a:spcAft>
          <a:spcPct val="0"/>
        </a:spcAft>
        <a:defRPr sz="3200">
          <a:solidFill>
            <a:srgbClr val="000066"/>
          </a:solidFill>
          <a:latin typeface="Arial" charset="0"/>
          <a:cs typeface="Arial" charset="0"/>
        </a:defRPr>
      </a:lvl4pPr>
      <a:lvl5pPr algn="l" rtl="0" eaLnBrk="0" fontAlgn="base" hangingPunct="0">
        <a:spcBef>
          <a:spcPct val="0"/>
        </a:spcBef>
        <a:spcAft>
          <a:spcPct val="0"/>
        </a:spcAft>
        <a:defRPr sz="3200">
          <a:solidFill>
            <a:srgbClr val="000066"/>
          </a:solidFill>
          <a:latin typeface="Arial" charset="0"/>
          <a:cs typeface="Arial" charset="0"/>
        </a:defRPr>
      </a:lvl5pPr>
      <a:lvl6pPr marL="457200" algn="l" rtl="0" fontAlgn="base">
        <a:spcBef>
          <a:spcPct val="0"/>
        </a:spcBef>
        <a:spcAft>
          <a:spcPct val="0"/>
        </a:spcAft>
        <a:defRPr sz="3200">
          <a:solidFill>
            <a:srgbClr val="000066"/>
          </a:solidFill>
          <a:latin typeface="Arial" charset="0"/>
          <a:cs typeface="Arial" charset="0"/>
        </a:defRPr>
      </a:lvl6pPr>
      <a:lvl7pPr marL="914400" algn="l" rtl="0" fontAlgn="base">
        <a:spcBef>
          <a:spcPct val="0"/>
        </a:spcBef>
        <a:spcAft>
          <a:spcPct val="0"/>
        </a:spcAft>
        <a:defRPr sz="3200">
          <a:solidFill>
            <a:srgbClr val="000066"/>
          </a:solidFill>
          <a:latin typeface="Arial" charset="0"/>
          <a:cs typeface="Arial" charset="0"/>
        </a:defRPr>
      </a:lvl7pPr>
      <a:lvl8pPr marL="1371600" algn="l" rtl="0" fontAlgn="base">
        <a:spcBef>
          <a:spcPct val="0"/>
        </a:spcBef>
        <a:spcAft>
          <a:spcPct val="0"/>
        </a:spcAft>
        <a:defRPr sz="3200">
          <a:solidFill>
            <a:srgbClr val="000066"/>
          </a:solidFill>
          <a:latin typeface="Arial" charset="0"/>
          <a:cs typeface="Arial" charset="0"/>
        </a:defRPr>
      </a:lvl8pPr>
      <a:lvl9pPr marL="1828800" algn="l" rtl="0" fontAlgn="base">
        <a:spcBef>
          <a:spcPct val="0"/>
        </a:spcBef>
        <a:spcAft>
          <a:spcPct val="0"/>
        </a:spcAft>
        <a:defRPr sz="3200">
          <a:solidFill>
            <a:srgbClr val="000066"/>
          </a:solidFill>
          <a:latin typeface="Arial" charset="0"/>
          <a:cs typeface="Arial" charset="0"/>
        </a:defRPr>
      </a:lvl9pPr>
    </p:titleStyle>
    <p:bodyStyle>
      <a:lvl1pPr marL="395288" indent="-395288" algn="l" rtl="0" eaLnBrk="0" fontAlgn="base" hangingPunct="0">
        <a:spcBef>
          <a:spcPct val="20000"/>
        </a:spcBef>
        <a:spcAft>
          <a:spcPct val="0"/>
        </a:spcAft>
        <a:buClr>
          <a:schemeClr val="bg2"/>
        </a:buClr>
        <a:buSzPct val="75000"/>
        <a:buFont typeface="Wingdings" pitchFamily="2" charset="2"/>
        <a:buChar char="n"/>
        <a:defRPr sz="2800">
          <a:solidFill>
            <a:srgbClr val="000099"/>
          </a:solidFill>
          <a:latin typeface="+mn-lt"/>
          <a:ea typeface="+mn-ea"/>
          <a:cs typeface="+mn-cs"/>
        </a:defRPr>
      </a:lvl1pPr>
      <a:lvl2pPr marL="914400" indent="-404813" algn="l" rtl="0" eaLnBrk="0" fontAlgn="base" hangingPunct="0">
        <a:spcBef>
          <a:spcPct val="20000"/>
        </a:spcBef>
        <a:spcAft>
          <a:spcPct val="0"/>
        </a:spcAft>
        <a:buClr>
          <a:schemeClr val="accent2"/>
        </a:buClr>
        <a:buSzPct val="80000"/>
        <a:buFont typeface="Wingdings" pitchFamily="2" charset="2"/>
        <a:buChar char="¨"/>
        <a:defRPr sz="2400">
          <a:solidFill>
            <a:schemeClr val="bg2"/>
          </a:solidFill>
          <a:latin typeface="+mn-lt"/>
          <a:cs typeface="+mn-cs"/>
        </a:defRPr>
      </a:lvl2pPr>
      <a:lvl3pPr marL="1309688" indent="-280988" algn="l" rtl="0" eaLnBrk="0" fontAlgn="base" hangingPunct="0">
        <a:spcBef>
          <a:spcPct val="20000"/>
        </a:spcBef>
        <a:spcAft>
          <a:spcPct val="0"/>
        </a:spcAft>
        <a:buClr>
          <a:schemeClr val="bg2"/>
        </a:buClr>
        <a:buSzPct val="65000"/>
        <a:buFont typeface="Wingdings" pitchFamily="2" charset="2"/>
        <a:buChar char="n"/>
        <a:defRPr sz="2000">
          <a:solidFill>
            <a:srgbClr val="000099"/>
          </a:solidFill>
          <a:latin typeface="+mn-lt"/>
          <a:cs typeface="+mn-cs"/>
        </a:defRPr>
      </a:lvl3pPr>
      <a:lvl4pPr marL="1774825" indent="-350838" algn="l" rtl="0" eaLnBrk="0" fontAlgn="base" hangingPunct="0">
        <a:spcBef>
          <a:spcPct val="20000"/>
        </a:spcBef>
        <a:spcAft>
          <a:spcPct val="0"/>
        </a:spcAft>
        <a:buClr>
          <a:schemeClr val="bg2"/>
        </a:buClr>
        <a:buSzPct val="70000"/>
        <a:buFont typeface="Wingdings" pitchFamily="2" charset="2"/>
        <a:buChar char="¨"/>
        <a:defRPr>
          <a:solidFill>
            <a:schemeClr val="tx2"/>
          </a:solidFill>
          <a:latin typeface="+mn-lt"/>
          <a:cs typeface="+mn-cs"/>
        </a:defRPr>
      </a:lvl4pPr>
      <a:lvl5pPr marL="2170113" indent="-280988" algn="l" rtl="0" eaLnBrk="0" fontAlgn="base" hangingPunct="0">
        <a:spcBef>
          <a:spcPct val="20000"/>
        </a:spcBef>
        <a:spcAft>
          <a:spcPct val="0"/>
        </a:spcAft>
        <a:buClr>
          <a:schemeClr val="bg2"/>
        </a:buClr>
        <a:buFont typeface="Wingdings" pitchFamily="2" charset="2"/>
        <a:buChar char="§"/>
        <a:defRPr>
          <a:solidFill>
            <a:srgbClr val="000099"/>
          </a:solidFill>
          <a:latin typeface="+mn-lt"/>
          <a:cs typeface="+mn-cs"/>
        </a:defRPr>
      </a:lvl5pPr>
      <a:lvl6pPr marL="2627313" indent="-280988" algn="l" rtl="0" fontAlgn="base">
        <a:spcBef>
          <a:spcPct val="20000"/>
        </a:spcBef>
        <a:spcAft>
          <a:spcPct val="0"/>
        </a:spcAft>
        <a:buClr>
          <a:schemeClr val="bg2"/>
        </a:buClr>
        <a:buFont typeface="Wingdings" pitchFamily="2" charset="2"/>
        <a:buChar char="§"/>
        <a:defRPr>
          <a:solidFill>
            <a:srgbClr val="000099"/>
          </a:solidFill>
          <a:latin typeface="+mn-lt"/>
          <a:cs typeface="+mn-cs"/>
        </a:defRPr>
      </a:lvl6pPr>
      <a:lvl7pPr marL="3084513" indent="-280988" algn="l" rtl="0" fontAlgn="base">
        <a:spcBef>
          <a:spcPct val="20000"/>
        </a:spcBef>
        <a:spcAft>
          <a:spcPct val="0"/>
        </a:spcAft>
        <a:buClr>
          <a:schemeClr val="bg2"/>
        </a:buClr>
        <a:buFont typeface="Wingdings" pitchFamily="2" charset="2"/>
        <a:buChar char="§"/>
        <a:defRPr>
          <a:solidFill>
            <a:srgbClr val="000099"/>
          </a:solidFill>
          <a:latin typeface="+mn-lt"/>
          <a:cs typeface="+mn-cs"/>
        </a:defRPr>
      </a:lvl7pPr>
      <a:lvl8pPr marL="3541713" indent="-280988" algn="l" rtl="0" fontAlgn="base">
        <a:spcBef>
          <a:spcPct val="20000"/>
        </a:spcBef>
        <a:spcAft>
          <a:spcPct val="0"/>
        </a:spcAft>
        <a:buClr>
          <a:schemeClr val="bg2"/>
        </a:buClr>
        <a:buFont typeface="Wingdings" pitchFamily="2" charset="2"/>
        <a:buChar char="§"/>
        <a:defRPr>
          <a:solidFill>
            <a:srgbClr val="000099"/>
          </a:solidFill>
          <a:latin typeface="+mn-lt"/>
          <a:cs typeface="+mn-cs"/>
        </a:defRPr>
      </a:lvl8pPr>
      <a:lvl9pPr marL="3998913" indent="-280988" algn="l" rtl="0" fontAlgn="base">
        <a:spcBef>
          <a:spcPct val="20000"/>
        </a:spcBef>
        <a:spcAft>
          <a:spcPct val="0"/>
        </a:spcAft>
        <a:buClr>
          <a:schemeClr val="bg2"/>
        </a:buClr>
        <a:buFont typeface="Wingdings" pitchFamily="2" charset="2"/>
        <a:buChar char="§"/>
        <a:defRPr>
          <a:solidFill>
            <a:srgbClr val="0000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1C4F156-89DE-456C-8EA0-3A0D07A470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A3F8AD-20EC-4A22-8780-8FB4C948AD8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http://www.bem.org.my/registration/PAE.htm" TargetMode="External"/><Relationship Id="rId2" Type="http://schemas.openxmlformats.org/officeDocument/2006/relationships/hyperlink" Target="http://www.bem.org.my/WINDOWS/TEMP/Training/training.htm" TargetMode="Externa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71600" y="1371601"/>
            <a:ext cx="7010400" cy="1841500"/>
          </a:xfrm>
        </p:spPr>
        <p:txBody>
          <a:bodyPr>
            <a:normAutofit fontScale="90000"/>
          </a:bodyPr>
          <a:lstStyle/>
          <a:p>
            <a:pPr eaLnBrk="1" hangingPunct="1"/>
            <a:r>
              <a:rPr lang="en-US" dirty="0" smtClean="0"/>
              <a:t>CHAPTER 2 </a:t>
            </a:r>
            <a:br>
              <a:rPr lang="en-US" dirty="0" smtClean="0"/>
            </a:br>
            <a:r>
              <a:rPr lang="en-US" dirty="0" smtClean="0"/>
              <a:t>PROFESSIONAL ENGINEERING BODIES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274638"/>
            <a:ext cx="7790688" cy="1143000"/>
          </a:xfrm>
        </p:spPr>
        <p:txBody>
          <a:bodyPr/>
          <a:lstStyle/>
          <a:p>
            <a:pPr eaLnBrk="1" hangingPunct="1"/>
            <a:r>
              <a:rPr lang="en-US" sz="3400" dirty="0" smtClean="0"/>
              <a:t>Assessment of Academic Qualifications</a:t>
            </a:r>
          </a:p>
        </p:txBody>
      </p:sp>
      <p:sp>
        <p:nvSpPr>
          <p:cNvPr id="31747" name="Rectangle 3"/>
          <p:cNvSpPr>
            <a:spLocks noGrp="1" noChangeArrowheads="1"/>
          </p:cNvSpPr>
          <p:nvPr>
            <p:ph idx="1"/>
          </p:nvPr>
        </p:nvSpPr>
        <p:spPr>
          <a:xfrm>
            <a:off x="1435608" y="1766207"/>
            <a:ext cx="7498080" cy="4572000"/>
          </a:xfrm>
        </p:spPr>
        <p:txBody>
          <a:bodyPr>
            <a:normAutofit/>
          </a:bodyPr>
          <a:lstStyle/>
          <a:p>
            <a:pPr eaLnBrk="1" hangingPunct="1">
              <a:lnSpc>
                <a:spcPct val="80000"/>
              </a:lnSpc>
            </a:pPr>
            <a:r>
              <a:rPr lang="en-US" sz="2800" dirty="0" smtClean="0"/>
              <a:t>BEM through its Engineering Accreditation Council (EAC) assesses and accredits engineering degrees offered by institutions of higher learning</a:t>
            </a:r>
          </a:p>
          <a:p>
            <a:pPr eaLnBrk="1" hangingPunct="1">
              <a:lnSpc>
                <a:spcPct val="80000"/>
              </a:lnSpc>
            </a:pPr>
            <a:r>
              <a:rPr lang="en-US" sz="2800" dirty="0" smtClean="0"/>
              <a:t>The EAC is the co-</a:t>
            </a:r>
            <a:r>
              <a:rPr lang="en-US" sz="2800" dirty="0" err="1" smtClean="0"/>
              <a:t>ordinating</a:t>
            </a:r>
            <a:r>
              <a:rPr lang="en-US" sz="2800" dirty="0" smtClean="0"/>
              <a:t> body on accreditation, representing the BEM, IEM, </a:t>
            </a:r>
            <a:r>
              <a:rPr lang="en-US" sz="2800" dirty="0" err="1" smtClean="0"/>
              <a:t>Lembaga</a:t>
            </a:r>
            <a:r>
              <a:rPr lang="en-US" sz="2800" dirty="0" smtClean="0"/>
              <a:t> </a:t>
            </a:r>
            <a:r>
              <a:rPr lang="en-US" sz="2800" dirty="0" err="1" smtClean="0"/>
              <a:t>Akreditasi</a:t>
            </a:r>
            <a:r>
              <a:rPr lang="en-US" sz="2800" dirty="0" smtClean="0"/>
              <a:t> Negara (LAN) and </a:t>
            </a:r>
            <a:r>
              <a:rPr lang="en-US" sz="2800" dirty="0" err="1" smtClean="0"/>
              <a:t>Jabatan</a:t>
            </a:r>
            <a:r>
              <a:rPr lang="en-US" sz="2800" dirty="0" smtClean="0"/>
              <a:t> </a:t>
            </a:r>
            <a:r>
              <a:rPr lang="en-US" sz="2800" dirty="0" err="1" smtClean="0"/>
              <a:t>Perkhidmatan</a:t>
            </a:r>
            <a:r>
              <a:rPr lang="en-US" sz="2800" dirty="0" smtClean="0"/>
              <a:t> </a:t>
            </a:r>
            <a:r>
              <a:rPr lang="en-US" sz="2800" dirty="0" err="1" smtClean="0"/>
              <a:t>Awam</a:t>
            </a:r>
            <a:r>
              <a:rPr lang="en-US" sz="2800" dirty="0" smtClean="0"/>
              <a:t> Malaysia (JPA)</a:t>
            </a:r>
          </a:p>
          <a:p>
            <a:pPr eaLnBrk="1" hangingPunct="1">
              <a:lnSpc>
                <a:spcPct val="80000"/>
              </a:lnSpc>
            </a:pPr>
            <a:r>
              <a:rPr lang="en-US" sz="2800" dirty="0" smtClean="0"/>
              <a:t>The accreditation team visits the institution to audit the facilities and have dialogue with academic staff and students</a:t>
            </a:r>
          </a:p>
        </p:txBody>
      </p:sp>
      <p:sp>
        <p:nvSpPr>
          <p:cNvPr id="41986" name="Slide Number Placeholder 5"/>
          <p:cNvSpPr>
            <a:spLocks noGrp="1"/>
          </p:cNvSpPr>
          <p:nvPr>
            <p:ph type="sldNum" sz="quarter" idx="12"/>
          </p:nvPr>
        </p:nvSpPr>
        <p:spPr/>
        <p:txBody>
          <a:bodyPr/>
          <a:lstStyle/>
          <a:p>
            <a:fld id="{22651462-D0DD-48AE-BF9E-451C962158F9}" type="slidenum">
              <a:rPr lang="en-US"/>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400" smtClean="0"/>
              <a:t>Regulating the Conduct and  Ethics of the Engineering Profession</a:t>
            </a:r>
          </a:p>
        </p:txBody>
      </p:sp>
      <p:sp>
        <p:nvSpPr>
          <p:cNvPr id="32771" name="Rectangle 3"/>
          <p:cNvSpPr>
            <a:spLocks noGrp="1" noChangeArrowheads="1"/>
          </p:cNvSpPr>
          <p:nvPr>
            <p:ph idx="1"/>
          </p:nvPr>
        </p:nvSpPr>
        <p:spPr>
          <a:xfrm>
            <a:off x="1435608" y="2133600"/>
            <a:ext cx="7498080" cy="4038600"/>
          </a:xfrm>
        </p:spPr>
        <p:txBody>
          <a:bodyPr/>
          <a:lstStyle/>
          <a:p>
            <a:pPr eaLnBrk="1" hangingPunct="1">
              <a:lnSpc>
                <a:spcPct val="80000"/>
              </a:lnSpc>
            </a:pPr>
            <a:r>
              <a:rPr lang="en-US" sz="2800" dirty="0" smtClean="0"/>
              <a:t>BEM has been a medium for the engineers to decide on matters relating to their professional conduct or ethics</a:t>
            </a:r>
          </a:p>
          <a:p>
            <a:pPr lvl="1" eaLnBrk="1" hangingPunct="1">
              <a:lnSpc>
                <a:spcPct val="80000"/>
              </a:lnSpc>
            </a:pPr>
            <a:r>
              <a:rPr lang="en-US" sz="2400" dirty="0" smtClean="0"/>
              <a:t>Any matter concerning the professional conduct of registered engineers will be studied by the Board to determine whether there is a breach of professional ethics or code</a:t>
            </a:r>
          </a:p>
          <a:p>
            <a:pPr lvl="1" eaLnBrk="1" hangingPunct="1">
              <a:lnSpc>
                <a:spcPct val="80000"/>
              </a:lnSpc>
            </a:pPr>
            <a:r>
              <a:rPr lang="en-US" sz="2400" dirty="0" smtClean="0"/>
              <a:t>Scale of Fees</a:t>
            </a:r>
          </a:p>
          <a:p>
            <a:pPr lvl="2" eaLnBrk="1" hangingPunct="1">
              <a:lnSpc>
                <a:spcPct val="80000"/>
              </a:lnSpc>
            </a:pPr>
            <a:r>
              <a:rPr lang="en-US" sz="2000" dirty="0" smtClean="0"/>
              <a:t>Scale of Fees Committee of BEM continues to have dialogues sessions with the Federal Treasury on issues involving mode of remuneration, quantum and conditions of payment</a:t>
            </a:r>
          </a:p>
        </p:txBody>
      </p:sp>
      <p:sp>
        <p:nvSpPr>
          <p:cNvPr id="44034" name="Slide Number Placeholder 5"/>
          <p:cNvSpPr>
            <a:spLocks noGrp="1"/>
          </p:cNvSpPr>
          <p:nvPr>
            <p:ph type="sldNum" sz="quarter" idx="12"/>
          </p:nvPr>
        </p:nvSpPr>
        <p:spPr/>
        <p:txBody>
          <a:bodyPr/>
          <a:lstStyle/>
          <a:p>
            <a:fld id="{E7750BE9-B65F-4AC6-8BE7-E8B8D0800F46}" type="slidenum">
              <a:rPr lang="en-US"/>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400" smtClean="0"/>
              <a:t>Publication</a:t>
            </a:r>
          </a:p>
        </p:txBody>
      </p:sp>
      <p:sp>
        <p:nvSpPr>
          <p:cNvPr id="33795" name="Rectangle 3"/>
          <p:cNvSpPr>
            <a:spLocks noGrp="1" noChangeArrowheads="1"/>
          </p:cNvSpPr>
          <p:nvPr>
            <p:ph idx="1"/>
          </p:nvPr>
        </p:nvSpPr>
        <p:spPr/>
        <p:txBody>
          <a:bodyPr/>
          <a:lstStyle/>
          <a:p>
            <a:pPr marL="571500" eaLnBrk="1" hangingPunct="1">
              <a:lnSpc>
                <a:spcPct val="80000"/>
              </a:lnSpc>
            </a:pPr>
            <a:r>
              <a:rPr lang="en-US" sz="2800" smtClean="0"/>
              <a:t>Publication Committee of BEM undertakes the task of promoting engineering profession through Buletin Ingenieur and other printed materials</a:t>
            </a:r>
          </a:p>
          <a:p>
            <a:pPr marL="571500" eaLnBrk="1" hangingPunct="1">
              <a:lnSpc>
                <a:spcPct val="80000"/>
              </a:lnSpc>
              <a:buFont typeface="Arial" charset="0"/>
              <a:buNone/>
            </a:pPr>
            <a:endParaRPr lang="en-US" sz="2800" smtClean="0"/>
          </a:p>
          <a:p>
            <a:pPr marL="571500" eaLnBrk="1" hangingPunct="1">
              <a:lnSpc>
                <a:spcPct val="80000"/>
              </a:lnSpc>
            </a:pPr>
            <a:r>
              <a:rPr lang="en-US" sz="2800" b="1" smtClean="0"/>
              <a:t>Bulletin Ingenieur</a:t>
            </a:r>
            <a:r>
              <a:rPr lang="en-US" sz="2800" smtClean="0"/>
              <a:t> (4 issues per year: March, June, Sept and December) is used as a  communication tool for BEM to disseminate information on the activities of the Board, regulations, code of ethics, career development, update and guidelines and such other news as decided by the Board</a:t>
            </a:r>
          </a:p>
        </p:txBody>
      </p:sp>
      <p:sp>
        <p:nvSpPr>
          <p:cNvPr id="45058" name="Slide Number Placeholder 5"/>
          <p:cNvSpPr>
            <a:spLocks noGrp="1"/>
          </p:cNvSpPr>
          <p:nvPr>
            <p:ph type="sldNum" sz="quarter" idx="12"/>
          </p:nvPr>
        </p:nvSpPr>
        <p:spPr/>
        <p:txBody>
          <a:bodyPr/>
          <a:lstStyle/>
          <a:p>
            <a:fld id="{A241B111-9255-45D1-891F-63DAA9D0F414}" type="slidenum">
              <a:rPr lang="en-US"/>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of Continued Learning and Education</a:t>
            </a:r>
            <a:endParaRPr lang="en-US" dirty="0"/>
          </a:p>
        </p:txBody>
      </p:sp>
      <p:sp>
        <p:nvSpPr>
          <p:cNvPr id="3" name="Content Placeholder 2"/>
          <p:cNvSpPr>
            <a:spLocks noGrp="1"/>
          </p:cNvSpPr>
          <p:nvPr>
            <p:ph idx="1"/>
          </p:nvPr>
        </p:nvSpPr>
        <p:spPr>
          <a:xfrm>
            <a:off x="1435608" y="1669052"/>
            <a:ext cx="7498080" cy="4857750"/>
          </a:xfrm>
        </p:spPr>
        <p:txBody>
          <a:bodyPr>
            <a:normAutofit lnSpcReduction="10000"/>
          </a:bodyPr>
          <a:lstStyle/>
          <a:p>
            <a:r>
              <a:rPr lang="en-US" dirty="0" smtClean="0"/>
              <a:t>BEM will consider providing financial assistance to seminar or conference which is </a:t>
            </a:r>
            <a:r>
              <a:rPr lang="en-US" dirty="0" err="1" smtClean="0"/>
              <a:t>organised</a:t>
            </a:r>
            <a:r>
              <a:rPr lang="en-US" dirty="0" smtClean="0"/>
              <a:t> by a non-profit making </a:t>
            </a:r>
            <a:r>
              <a:rPr lang="en-US" dirty="0" err="1" smtClean="0"/>
              <a:t>organisation</a:t>
            </a:r>
            <a:r>
              <a:rPr lang="en-US" dirty="0" smtClean="0"/>
              <a:t>.</a:t>
            </a:r>
          </a:p>
          <a:p>
            <a:r>
              <a:rPr lang="en-US" dirty="0" smtClean="0"/>
              <a:t>BEM would also consider giving grant to selected type of study or contribute prizes for selected engineering competition. BEM also purchase engineering reference books which all engineers have access to in the library.</a:t>
            </a:r>
            <a:endParaRPr lang="en-US" dirty="0"/>
          </a:p>
        </p:txBody>
      </p:sp>
      <p:sp>
        <p:nvSpPr>
          <p:cNvPr id="4" name="Slide Number Placeholder 3"/>
          <p:cNvSpPr>
            <a:spLocks noGrp="1"/>
          </p:cNvSpPr>
          <p:nvPr>
            <p:ph type="sldNum" sz="quarter" idx="12"/>
          </p:nvPr>
        </p:nvSpPr>
        <p:spPr/>
        <p:txBody>
          <a:bodyPr/>
          <a:lstStyle/>
          <a:p>
            <a:fld id="{96D2CB31-1B69-4652-8BC9-C021D6B051E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3400" smtClean="0"/>
              <a:t>GRADUATE ENGINEERS REQUIREMENTS AND PROCEDURES</a:t>
            </a:r>
          </a:p>
        </p:txBody>
      </p:sp>
      <p:sp>
        <p:nvSpPr>
          <p:cNvPr id="34819" name="Rectangle 3"/>
          <p:cNvSpPr>
            <a:spLocks noGrp="1" noChangeArrowheads="1"/>
          </p:cNvSpPr>
          <p:nvPr>
            <p:ph idx="1"/>
          </p:nvPr>
        </p:nvSpPr>
        <p:spPr>
          <a:xfrm>
            <a:off x="1435608" y="1981200"/>
            <a:ext cx="7498080" cy="4800600"/>
          </a:xfrm>
        </p:spPr>
        <p:txBody>
          <a:bodyPr>
            <a:normAutofit/>
          </a:bodyPr>
          <a:lstStyle/>
          <a:p>
            <a:pPr eaLnBrk="1" hangingPunct="1"/>
            <a:r>
              <a:rPr lang="en-US" sz="2800" b="1" dirty="0" smtClean="0"/>
              <a:t>Any person who wants to take up employment as an engineer must be registered as a Graduate Engineer with BEM</a:t>
            </a:r>
          </a:p>
          <a:p>
            <a:pPr eaLnBrk="1" hangingPunct="1"/>
            <a:r>
              <a:rPr lang="en-US" sz="2800" dirty="0" smtClean="0"/>
              <a:t>BEM </a:t>
            </a:r>
            <a:r>
              <a:rPr lang="en-US" sz="2800" dirty="0" err="1" smtClean="0"/>
              <a:t>recognises</a:t>
            </a:r>
            <a:r>
              <a:rPr lang="en-US" sz="2800" dirty="0" smtClean="0"/>
              <a:t> the experience gained by an engineering graduate only after he has registered as a Graduate Engineer</a:t>
            </a:r>
          </a:p>
          <a:p>
            <a:pPr eaLnBrk="1" hangingPunct="1"/>
            <a:r>
              <a:rPr lang="en-US" sz="2800" dirty="0" smtClean="0"/>
              <a:t>As such, it is prudent for an engineering graduate to register as a Graduate Engineer at the very beginning of his engineering career</a:t>
            </a:r>
          </a:p>
        </p:txBody>
      </p:sp>
      <p:sp>
        <p:nvSpPr>
          <p:cNvPr id="46082" name="Slide Number Placeholder 5"/>
          <p:cNvSpPr>
            <a:spLocks noGrp="1"/>
          </p:cNvSpPr>
          <p:nvPr>
            <p:ph type="sldNum" sz="quarter" idx="12"/>
          </p:nvPr>
        </p:nvSpPr>
        <p:spPr/>
        <p:txBody>
          <a:bodyPr/>
          <a:lstStyle/>
          <a:p>
            <a:fld id="{86765C13-87FD-4573-897A-6ECC032C4987}" type="slidenum">
              <a:rPr lang="en-US"/>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sz="3400" smtClean="0"/>
              <a:t>REQUIREMENT FOR REGISTRATION AS A GRADUATE ENGINEER</a:t>
            </a:r>
          </a:p>
        </p:txBody>
      </p:sp>
      <p:sp>
        <p:nvSpPr>
          <p:cNvPr id="35843" name="Rectangle 3"/>
          <p:cNvSpPr>
            <a:spLocks noGrp="1" noChangeArrowheads="1"/>
          </p:cNvSpPr>
          <p:nvPr>
            <p:ph idx="1"/>
          </p:nvPr>
        </p:nvSpPr>
        <p:spPr>
          <a:xfrm>
            <a:off x="1435608" y="1743075"/>
            <a:ext cx="7498080" cy="4800600"/>
          </a:xfrm>
        </p:spPr>
        <p:txBody>
          <a:bodyPr>
            <a:normAutofit/>
          </a:bodyPr>
          <a:lstStyle/>
          <a:p>
            <a:pPr eaLnBrk="1" hangingPunct="1">
              <a:lnSpc>
                <a:spcPct val="90000"/>
              </a:lnSpc>
            </a:pPr>
            <a:r>
              <a:rPr lang="en-US" dirty="0" smtClean="0"/>
              <a:t>The </a:t>
            </a:r>
            <a:r>
              <a:rPr lang="en-US" dirty="0" err="1" smtClean="0"/>
              <a:t>recognised</a:t>
            </a:r>
            <a:r>
              <a:rPr lang="en-US" dirty="0" smtClean="0"/>
              <a:t> academic qualification for registration as a Graduate Engineer with BEM includes the following</a:t>
            </a:r>
          </a:p>
          <a:p>
            <a:pPr lvl="1" eaLnBrk="1" hangingPunct="1">
              <a:lnSpc>
                <a:spcPct val="90000"/>
              </a:lnSpc>
            </a:pPr>
            <a:r>
              <a:rPr lang="en-US" dirty="0" smtClean="0"/>
              <a:t>An engineering degree accredited/ </a:t>
            </a:r>
            <a:r>
              <a:rPr lang="en-US" dirty="0" err="1" smtClean="0"/>
              <a:t>recognised</a:t>
            </a:r>
            <a:r>
              <a:rPr lang="en-US" dirty="0" smtClean="0"/>
              <a:t> by BEM available in an approved list maintained by BEM</a:t>
            </a:r>
          </a:p>
          <a:p>
            <a:pPr lvl="1" eaLnBrk="1" hangingPunct="1">
              <a:lnSpc>
                <a:spcPct val="90000"/>
              </a:lnSpc>
            </a:pPr>
            <a:r>
              <a:rPr lang="en-US" dirty="0" smtClean="0"/>
              <a:t>A pass in Part I &amp; Part II of the Engineering Council Examination of United Kingdom or </a:t>
            </a:r>
          </a:p>
          <a:p>
            <a:pPr lvl="1" eaLnBrk="1" hangingPunct="1">
              <a:lnSpc>
                <a:spcPct val="90000"/>
              </a:lnSpc>
            </a:pPr>
            <a:r>
              <a:rPr lang="en-US" dirty="0" smtClean="0"/>
              <a:t>Part I &amp; Part II of the IEM/BEM Graduate Examination in any particular branch</a:t>
            </a:r>
            <a:endParaRPr lang="en-US" b="1" dirty="0" smtClean="0"/>
          </a:p>
        </p:txBody>
      </p:sp>
      <p:sp>
        <p:nvSpPr>
          <p:cNvPr id="47106" name="Slide Number Placeholder 5"/>
          <p:cNvSpPr>
            <a:spLocks noGrp="1"/>
          </p:cNvSpPr>
          <p:nvPr>
            <p:ph type="sldNum" sz="quarter" idx="12"/>
          </p:nvPr>
        </p:nvSpPr>
        <p:spPr/>
        <p:txBody>
          <a:bodyPr/>
          <a:lstStyle/>
          <a:p>
            <a:fld id="{A522003F-9AFC-4402-AB1F-47851DB0D381}" type="slidenum">
              <a:rPr lang="en-US"/>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smtClean="0"/>
              <a:t>BRANCHES OF ENGINEERING</a:t>
            </a:r>
          </a:p>
        </p:txBody>
      </p:sp>
      <p:sp>
        <p:nvSpPr>
          <p:cNvPr id="36867" name="Rectangle 3"/>
          <p:cNvSpPr>
            <a:spLocks noGrp="1" noChangeArrowheads="1"/>
          </p:cNvSpPr>
          <p:nvPr>
            <p:ph idx="1"/>
          </p:nvPr>
        </p:nvSpPr>
        <p:spPr/>
        <p:txBody>
          <a:bodyPr/>
          <a:lstStyle/>
          <a:p>
            <a:pPr eaLnBrk="1" hangingPunct="1"/>
            <a:r>
              <a:rPr lang="en-US" dirty="0" smtClean="0"/>
              <a:t>For graduate registration, the candidate will be placed in the branch as stated in his basic degree certificate</a:t>
            </a:r>
          </a:p>
          <a:p>
            <a:pPr eaLnBrk="1" hangingPunct="1"/>
            <a:r>
              <a:rPr lang="en-US" dirty="0" smtClean="0"/>
              <a:t>BEM registers engineers in 86 different disciplines</a:t>
            </a:r>
          </a:p>
          <a:p>
            <a:pPr eaLnBrk="1" hangingPunct="1">
              <a:buFont typeface="Arial" charset="0"/>
              <a:buNone/>
            </a:pPr>
            <a:endParaRPr lang="en-US" b="1" dirty="0" smtClean="0"/>
          </a:p>
        </p:txBody>
      </p:sp>
      <p:sp>
        <p:nvSpPr>
          <p:cNvPr id="48130" name="Slide Number Placeholder 5"/>
          <p:cNvSpPr>
            <a:spLocks noGrp="1"/>
          </p:cNvSpPr>
          <p:nvPr>
            <p:ph type="sldNum" sz="quarter" idx="12"/>
          </p:nvPr>
        </p:nvSpPr>
        <p:spPr/>
        <p:txBody>
          <a:bodyPr/>
          <a:lstStyle/>
          <a:p>
            <a:fld id="{2DD51617-3A3A-4B69-8E2B-26CA616FCF23}" type="slidenum">
              <a:rPr lang="en-US"/>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sz="3400" smtClean="0"/>
              <a:t>PROCEDURES FOR REGISTRATION AS A GRADUATE ENGINEER</a:t>
            </a:r>
          </a:p>
        </p:txBody>
      </p:sp>
      <p:sp>
        <p:nvSpPr>
          <p:cNvPr id="37891" name="Rectangle 3"/>
          <p:cNvSpPr>
            <a:spLocks noGrp="1" noChangeArrowheads="1"/>
          </p:cNvSpPr>
          <p:nvPr>
            <p:ph idx="1"/>
          </p:nvPr>
        </p:nvSpPr>
        <p:spPr/>
        <p:txBody>
          <a:bodyPr/>
          <a:lstStyle/>
          <a:p>
            <a:pPr eaLnBrk="1" hangingPunct="1"/>
            <a:r>
              <a:rPr lang="en-US" sz="2900" dirty="0" smtClean="0"/>
              <a:t>Registration procedure</a:t>
            </a:r>
          </a:p>
          <a:p>
            <a:pPr lvl="1"/>
            <a:r>
              <a:rPr lang="en-US" dirty="0" smtClean="0"/>
              <a:t>The applicant shall submit his application in Form A</a:t>
            </a:r>
          </a:p>
          <a:p>
            <a:pPr lvl="1"/>
            <a:r>
              <a:rPr lang="en-US" dirty="0" smtClean="0"/>
              <a:t>The completed Form A shall be submitted together with</a:t>
            </a:r>
          </a:p>
          <a:p>
            <a:pPr lvl="3" eaLnBrk="1" hangingPunct="1"/>
            <a:r>
              <a:rPr lang="en-US" b="1" dirty="0" smtClean="0"/>
              <a:t>Certified copy of the degree certificate</a:t>
            </a:r>
          </a:p>
          <a:p>
            <a:pPr lvl="3" eaLnBrk="1" hangingPunct="1"/>
            <a:r>
              <a:rPr lang="en-US" b="1" dirty="0" smtClean="0"/>
              <a:t>Certified copy of the transcript of academic record or detail of course and subjects taken which is issued by the university</a:t>
            </a:r>
          </a:p>
          <a:p>
            <a:pPr lvl="3" eaLnBrk="1" hangingPunct="1"/>
            <a:r>
              <a:rPr lang="en-US" b="1" dirty="0" smtClean="0"/>
              <a:t>Certified copy of Identity Card</a:t>
            </a:r>
          </a:p>
          <a:p>
            <a:pPr lvl="3"/>
            <a:r>
              <a:rPr lang="en-US" b="1" dirty="0" smtClean="0"/>
              <a:t>Processing fee of RM50.00</a:t>
            </a:r>
          </a:p>
        </p:txBody>
      </p:sp>
      <p:sp>
        <p:nvSpPr>
          <p:cNvPr id="49154" name="Slide Number Placeholder 5"/>
          <p:cNvSpPr>
            <a:spLocks noGrp="1"/>
          </p:cNvSpPr>
          <p:nvPr>
            <p:ph type="sldNum" sz="quarter" idx="12"/>
          </p:nvPr>
        </p:nvSpPr>
        <p:spPr/>
        <p:txBody>
          <a:bodyPr/>
          <a:lstStyle/>
          <a:p>
            <a:fld id="{4B687C46-B36B-4CFD-B0AB-86F13369BC62}" type="slidenum">
              <a:rPr lang="en-US"/>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sz="3400" smtClean="0"/>
              <a:t>PROCEDURES FOR REGISTRATION AS A GRADUATE ENGINEER</a:t>
            </a:r>
          </a:p>
        </p:txBody>
      </p:sp>
      <p:sp>
        <p:nvSpPr>
          <p:cNvPr id="38915" name="Rectangle 3"/>
          <p:cNvSpPr>
            <a:spLocks noGrp="1" noChangeArrowheads="1"/>
          </p:cNvSpPr>
          <p:nvPr>
            <p:ph idx="1"/>
          </p:nvPr>
        </p:nvSpPr>
        <p:spPr>
          <a:xfrm>
            <a:off x="1435608" y="1852849"/>
            <a:ext cx="7498080" cy="3943350"/>
          </a:xfrm>
        </p:spPr>
        <p:txBody>
          <a:bodyPr>
            <a:normAutofit fontScale="77500" lnSpcReduction="20000"/>
          </a:bodyPr>
          <a:lstStyle/>
          <a:p>
            <a:pPr eaLnBrk="1" hangingPunct="1">
              <a:lnSpc>
                <a:spcPct val="150000"/>
              </a:lnSpc>
            </a:pPr>
            <a:r>
              <a:rPr lang="en-US" dirty="0" smtClean="0"/>
              <a:t>Registration procedure</a:t>
            </a:r>
          </a:p>
          <a:p>
            <a:pPr lvl="1" eaLnBrk="1" hangingPunct="1">
              <a:lnSpc>
                <a:spcPct val="150000"/>
              </a:lnSpc>
            </a:pPr>
            <a:r>
              <a:rPr lang="en-US" dirty="0" smtClean="0"/>
              <a:t>The certified copy of the degree certificate from a foreign university which is not in the English language shall be accompanied by a translation of it in Bahasa </a:t>
            </a:r>
            <a:r>
              <a:rPr lang="en-US" dirty="0" err="1" smtClean="0"/>
              <a:t>Melayu</a:t>
            </a:r>
            <a:r>
              <a:rPr lang="en-US" dirty="0" smtClean="0"/>
              <a:t> or English</a:t>
            </a:r>
          </a:p>
          <a:p>
            <a:pPr lvl="1" eaLnBrk="1" hangingPunct="1">
              <a:lnSpc>
                <a:spcPct val="150000"/>
              </a:lnSpc>
            </a:pPr>
            <a:r>
              <a:rPr lang="en-US" dirty="0" smtClean="0"/>
              <a:t>Every document submitted must be certified as a true copy by a Professional Engineer who is registered with BEM</a:t>
            </a:r>
          </a:p>
        </p:txBody>
      </p:sp>
      <p:sp>
        <p:nvSpPr>
          <p:cNvPr id="50178" name="Slide Number Placeholder 5"/>
          <p:cNvSpPr>
            <a:spLocks noGrp="1"/>
          </p:cNvSpPr>
          <p:nvPr>
            <p:ph type="sldNum" sz="quarter" idx="12"/>
          </p:nvPr>
        </p:nvSpPr>
        <p:spPr/>
        <p:txBody>
          <a:bodyPr/>
          <a:lstStyle/>
          <a:p>
            <a:fld id="{7BCC0836-53B5-49DD-BD0F-7D0519A952F9}" type="slidenum">
              <a:rPr lang="en-US"/>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z="3400" smtClean="0"/>
              <a:t>PROCEDURES FOR REGISTRATION AS A GRADUATE ENGINEER</a:t>
            </a:r>
          </a:p>
        </p:txBody>
      </p:sp>
      <p:sp>
        <p:nvSpPr>
          <p:cNvPr id="38915" name="Rectangle 3"/>
          <p:cNvSpPr>
            <a:spLocks noGrp="1" noChangeArrowheads="1"/>
          </p:cNvSpPr>
          <p:nvPr>
            <p:ph idx="1"/>
          </p:nvPr>
        </p:nvSpPr>
        <p:spPr/>
        <p:txBody>
          <a:bodyPr>
            <a:normAutofit lnSpcReduction="10000"/>
          </a:bodyPr>
          <a:lstStyle/>
          <a:p>
            <a:pPr marL="461963" indent="-404813" eaLnBrk="1" hangingPunct="1"/>
            <a:r>
              <a:rPr lang="en-US" dirty="0" smtClean="0"/>
              <a:t>Registration procedure</a:t>
            </a:r>
          </a:p>
          <a:p>
            <a:pPr marL="862013" lvl="1" indent="-404813" eaLnBrk="1" hangingPunct="1"/>
            <a:r>
              <a:rPr lang="en-US" dirty="0" smtClean="0"/>
              <a:t>An applicant whose application is approved will be notified accordingly by letter</a:t>
            </a:r>
          </a:p>
          <a:p>
            <a:pPr marL="1319213" lvl="2" indent="-342900" eaLnBrk="1" hangingPunct="1"/>
            <a:r>
              <a:rPr lang="en-US" dirty="0" smtClean="0"/>
              <a:t>The letter of notification would state the registration number and the branch of engineering in which the applicant is registered</a:t>
            </a:r>
          </a:p>
          <a:p>
            <a:pPr marL="1319213" lvl="2" indent="-342900" eaLnBrk="1" hangingPunct="1"/>
            <a:r>
              <a:rPr lang="en-US" dirty="0" smtClean="0"/>
              <a:t>Branch of engineering eligible will be assessed by the board based on transcript submitted</a:t>
            </a:r>
          </a:p>
          <a:p>
            <a:pPr marL="862013" lvl="1" indent="-404813" eaLnBrk="1" hangingPunct="1"/>
            <a:r>
              <a:rPr lang="en-US" dirty="0" smtClean="0"/>
              <a:t>The application will be decided upon by BEM within four months from the date of receipt of complete application</a:t>
            </a:r>
          </a:p>
          <a:p>
            <a:pPr marL="862013" lvl="1" indent="-404813" eaLnBrk="1" hangingPunct="1"/>
            <a:endParaRPr lang="en-US" dirty="0" smtClean="0"/>
          </a:p>
        </p:txBody>
      </p:sp>
      <p:sp>
        <p:nvSpPr>
          <p:cNvPr id="52226" name="Slide Number Placeholder 5"/>
          <p:cNvSpPr>
            <a:spLocks noGrp="1"/>
          </p:cNvSpPr>
          <p:nvPr>
            <p:ph type="sldNum" sz="quarter" idx="12"/>
          </p:nvPr>
        </p:nvSpPr>
        <p:spPr/>
        <p:txBody>
          <a:bodyPr/>
          <a:lstStyle/>
          <a:p>
            <a:fld id="{A2A731B3-D26A-4FF9-858E-FA92579B172E}" type="slidenum">
              <a:rPr lang="en-US"/>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400" smtClean="0"/>
              <a:t>Professional Engineering Bodies</a:t>
            </a:r>
          </a:p>
        </p:txBody>
      </p:sp>
      <p:sp>
        <p:nvSpPr>
          <p:cNvPr id="23555" name="Rectangle 3"/>
          <p:cNvSpPr>
            <a:spLocks noGrp="1" noChangeArrowheads="1"/>
          </p:cNvSpPr>
          <p:nvPr>
            <p:ph idx="1"/>
          </p:nvPr>
        </p:nvSpPr>
        <p:spPr/>
        <p:txBody>
          <a:bodyPr>
            <a:normAutofit lnSpcReduction="10000"/>
          </a:bodyPr>
          <a:lstStyle/>
          <a:p>
            <a:pPr eaLnBrk="1" hangingPunct="1"/>
            <a:r>
              <a:rPr lang="en-US" smtClean="0"/>
              <a:t>At the end of this chapter, students should be able to</a:t>
            </a:r>
          </a:p>
          <a:p>
            <a:pPr lvl="1" eaLnBrk="1" hangingPunct="1"/>
            <a:r>
              <a:rPr lang="en-US" smtClean="0"/>
              <a:t>Explain the procedures and importance of being registered with BEM as a graduate engineer</a:t>
            </a:r>
          </a:p>
          <a:p>
            <a:pPr lvl="1" eaLnBrk="1" hangingPunct="1"/>
            <a:r>
              <a:rPr lang="en-US" smtClean="0"/>
              <a:t>Describe the requirements and route to be registered as a professional engineer in Malaysia</a:t>
            </a:r>
          </a:p>
          <a:p>
            <a:pPr lvl="1" eaLnBrk="1" hangingPunct="1"/>
            <a:r>
              <a:rPr lang="en-US" smtClean="0"/>
              <a:t>Describe various Professional Engineering bodies related to the field of Mechanical Engineering locally and abroad </a:t>
            </a:r>
          </a:p>
          <a:p>
            <a:pPr lvl="1" eaLnBrk="1" hangingPunct="1"/>
            <a:endParaRPr lang="en-US" smtClean="0"/>
          </a:p>
        </p:txBody>
      </p:sp>
      <p:sp>
        <p:nvSpPr>
          <p:cNvPr id="33794" name="Slide Number Placeholder 5"/>
          <p:cNvSpPr>
            <a:spLocks noGrp="1"/>
          </p:cNvSpPr>
          <p:nvPr>
            <p:ph type="sldNum" sz="quarter" idx="12"/>
          </p:nvPr>
        </p:nvSpPr>
        <p:spPr/>
        <p:txBody>
          <a:bodyPr/>
          <a:lstStyle/>
          <a:p>
            <a:fld id="{304EBEA8-88D4-4A69-87DC-93DDDD38B4FA}" type="slidenum">
              <a:rPr lang="en-US"/>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ENQUIRIES</a:t>
            </a:r>
          </a:p>
        </p:txBody>
      </p:sp>
      <p:sp>
        <p:nvSpPr>
          <p:cNvPr id="40963" name="Rectangle 3"/>
          <p:cNvSpPr>
            <a:spLocks noGrp="1" noChangeArrowheads="1"/>
          </p:cNvSpPr>
          <p:nvPr>
            <p:ph idx="1"/>
          </p:nvPr>
        </p:nvSpPr>
        <p:spPr/>
        <p:txBody>
          <a:bodyPr/>
          <a:lstStyle/>
          <a:p>
            <a:pPr eaLnBrk="1" hangingPunct="1">
              <a:lnSpc>
                <a:spcPct val="80000"/>
              </a:lnSpc>
            </a:pPr>
            <a:r>
              <a:rPr lang="en-US" sz="2500" smtClean="0"/>
              <a:t>All application and enquiries pertaining to registration &amp; accreditation shall be addressed to:</a:t>
            </a:r>
            <a:r>
              <a:rPr lang="en-US" sz="2500" b="1" smtClean="0"/>
              <a:t/>
            </a:r>
            <a:br>
              <a:rPr lang="en-US" sz="2500" b="1" smtClean="0"/>
            </a:br>
            <a:r>
              <a:rPr lang="en-US" sz="2500" b="1" smtClean="0"/>
              <a:t/>
            </a:r>
            <a:br>
              <a:rPr lang="en-US" sz="2500" b="1" smtClean="0"/>
            </a:br>
            <a:r>
              <a:rPr lang="en-US" sz="2300" smtClean="0"/>
              <a:t>Registration Department</a:t>
            </a:r>
            <a:br>
              <a:rPr lang="en-US" sz="2300" smtClean="0"/>
            </a:br>
            <a:r>
              <a:rPr lang="en-US" sz="2300" smtClean="0"/>
              <a:t>Board of Engineers Malaysia</a:t>
            </a:r>
            <a:br>
              <a:rPr lang="en-US" sz="2300" smtClean="0"/>
            </a:br>
            <a:r>
              <a:rPr lang="en-US" sz="2300" smtClean="0"/>
              <a:t>Tingkat 17, Ibu Pejabat JKR</a:t>
            </a:r>
            <a:br>
              <a:rPr lang="en-US" sz="2300" smtClean="0"/>
            </a:br>
            <a:r>
              <a:rPr lang="en-US" sz="2300" smtClean="0"/>
              <a:t>Kompleks Kerja Raya Malaysia</a:t>
            </a:r>
            <a:br>
              <a:rPr lang="en-US" sz="2300" smtClean="0"/>
            </a:br>
            <a:r>
              <a:rPr lang="en-US" sz="2300" smtClean="0"/>
              <a:t>Jalan Sultan Salahuddin</a:t>
            </a:r>
            <a:br>
              <a:rPr lang="en-US" sz="2300" smtClean="0"/>
            </a:br>
            <a:r>
              <a:rPr lang="en-US" sz="2300" smtClean="0"/>
              <a:t>50580 Kuala Lumpur</a:t>
            </a:r>
            <a:br>
              <a:rPr lang="en-US" sz="2300" smtClean="0"/>
            </a:br>
            <a:r>
              <a:rPr lang="en-US" sz="2300" smtClean="0"/>
              <a:t/>
            </a:r>
            <a:br>
              <a:rPr lang="en-US" sz="2300" smtClean="0"/>
            </a:br>
            <a:r>
              <a:rPr lang="en-US" sz="2300" smtClean="0"/>
              <a:t>Tel:   	03-2691 1011 ext. 7095/7096</a:t>
            </a:r>
            <a:br>
              <a:rPr lang="en-US" sz="2300" smtClean="0"/>
            </a:br>
            <a:r>
              <a:rPr lang="en-US" sz="2300" smtClean="0"/>
              <a:t>         	03-2696 7095 / 7096</a:t>
            </a:r>
            <a:br>
              <a:rPr lang="en-US" sz="2300" smtClean="0"/>
            </a:br>
            <a:r>
              <a:rPr lang="en-US" sz="2300" smtClean="0"/>
              <a:t>Fax: 		03 - 2692 5017</a:t>
            </a:r>
            <a:br>
              <a:rPr lang="en-US" sz="2300" smtClean="0"/>
            </a:br>
            <a:r>
              <a:rPr lang="en-US" sz="2300" smtClean="0"/>
              <a:t>E-mail:	application@bem.org.my</a:t>
            </a:r>
          </a:p>
        </p:txBody>
      </p:sp>
      <p:sp>
        <p:nvSpPr>
          <p:cNvPr id="53250" name="Slide Number Placeholder 5"/>
          <p:cNvSpPr>
            <a:spLocks noGrp="1"/>
          </p:cNvSpPr>
          <p:nvPr>
            <p:ph type="sldNum" sz="quarter" idx="12"/>
          </p:nvPr>
        </p:nvSpPr>
        <p:spPr/>
        <p:txBody>
          <a:bodyPr/>
          <a:lstStyle/>
          <a:p>
            <a:fld id="{9FF76684-E877-4922-9D3B-599B554ADB8E}" type="slidenum">
              <a:rPr lang="en-US"/>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43000" y="2084388"/>
            <a:ext cx="7696200" cy="1470025"/>
          </a:xfrm>
        </p:spPr>
        <p:txBody>
          <a:bodyPr/>
          <a:lstStyle/>
          <a:p>
            <a:pPr eaLnBrk="1" hangingPunct="1"/>
            <a:r>
              <a:rPr lang="en-US" sz="4000" dirty="0" smtClean="0"/>
              <a:t>2.1.1 Route To Professional Engineer </a:t>
            </a:r>
            <a:endParaRPr lang="en-US" sz="4000" i="1"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1219200" y="0"/>
            <a:ext cx="7924800" cy="1371600"/>
          </a:xfrm>
        </p:spPr>
        <p:txBody>
          <a:bodyPr/>
          <a:lstStyle/>
          <a:p>
            <a:pPr eaLnBrk="1" hangingPunct="1"/>
            <a:r>
              <a:rPr lang="en-US" sz="4000" b="1" dirty="0" smtClean="0"/>
              <a:t>ROUTE TO A PROFESSIONAL ENGINEER</a:t>
            </a:r>
          </a:p>
        </p:txBody>
      </p:sp>
      <p:sp>
        <p:nvSpPr>
          <p:cNvPr id="43011" name="Rectangle 3"/>
          <p:cNvSpPr>
            <a:spLocks noGrp="1" noChangeArrowheads="1"/>
          </p:cNvSpPr>
          <p:nvPr>
            <p:ph idx="1"/>
          </p:nvPr>
        </p:nvSpPr>
        <p:spPr/>
        <p:txBody>
          <a:bodyPr>
            <a:normAutofit lnSpcReduction="10000"/>
          </a:bodyPr>
          <a:lstStyle/>
          <a:p>
            <a:pPr lvl="1" eaLnBrk="1" hangingPunct="1"/>
            <a:r>
              <a:rPr lang="en-US" dirty="0" smtClean="0"/>
              <a:t>Any candidate who applies for registration as a Professional Engineer must: </a:t>
            </a:r>
          </a:p>
          <a:p>
            <a:pPr lvl="2" eaLnBrk="1" hangingPunct="1"/>
            <a:r>
              <a:rPr lang="en-US" dirty="0" smtClean="0"/>
              <a:t>Be registered as a Graduate Engineer with BEM; and</a:t>
            </a:r>
          </a:p>
          <a:p>
            <a:pPr lvl="2" eaLnBrk="1" hangingPunct="1"/>
            <a:r>
              <a:rPr lang="en-US" dirty="0" smtClean="0"/>
              <a:t>Have satisfied the training requirements of BEM; and</a:t>
            </a:r>
          </a:p>
          <a:p>
            <a:pPr lvl="2" eaLnBrk="1" hangingPunct="1"/>
            <a:r>
              <a:rPr lang="en-US" dirty="0" smtClean="0"/>
              <a:t>Have passed the Professional Assessment Examination (PAE) of BEM or be elected as a Corporate Member of the Institution of Engineers Malaysia (IEM); and</a:t>
            </a:r>
          </a:p>
          <a:p>
            <a:pPr lvl="2" eaLnBrk="1" hangingPunct="1"/>
            <a:r>
              <a:rPr lang="en-US" dirty="0" smtClean="0"/>
              <a:t>Have been residing in Malaysia for a period of not less than six months immediately prior to the date of application</a:t>
            </a:r>
          </a:p>
        </p:txBody>
      </p:sp>
      <p:sp>
        <p:nvSpPr>
          <p:cNvPr id="11266" name="Slide Number Placeholder 4"/>
          <p:cNvSpPr>
            <a:spLocks noGrp="1"/>
          </p:cNvSpPr>
          <p:nvPr>
            <p:ph type="sldNum" sz="quarter" idx="12"/>
          </p:nvPr>
        </p:nvSpPr>
        <p:spPr>
          <a:xfrm>
            <a:off x="3124200" y="6356350"/>
            <a:ext cx="2895600" cy="365125"/>
          </a:xfrm>
        </p:spPr>
        <p:txBody>
          <a:bodyPr/>
          <a:lstStyle/>
          <a:p>
            <a:pPr algn="ctr"/>
            <a:fld id="{04157F93-E71A-44C2-8350-21EDDD334F39}" type="slidenum">
              <a:rPr lang="en-US"/>
              <a:pPr algn="ct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429000"/>
            <a:ext cx="8458200" cy="7620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44035" name="TextBox 6"/>
          <p:cNvSpPr txBox="1">
            <a:spLocks noChangeArrowheads="1"/>
          </p:cNvSpPr>
          <p:nvPr/>
        </p:nvSpPr>
        <p:spPr bwMode="auto">
          <a:xfrm>
            <a:off x="2590800" y="3575050"/>
            <a:ext cx="3429000" cy="400050"/>
          </a:xfrm>
          <a:prstGeom prst="rect">
            <a:avLst/>
          </a:prstGeom>
          <a:noFill/>
          <a:ln w="9525">
            <a:noFill/>
            <a:miter lim="800000"/>
            <a:headEnd/>
            <a:tailEnd/>
          </a:ln>
        </p:spPr>
        <p:txBody>
          <a:bodyPr>
            <a:spAutoFit/>
          </a:bodyPr>
          <a:lstStyle/>
          <a:p>
            <a:pPr algn="ctr"/>
            <a:r>
              <a:rPr lang="en-US"/>
              <a:t>PI Routes</a:t>
            </a:r>
          </a:p>
        </p:txBody>
      </p:sp>
      <p:sp>
        <p:nvSpPr>
          <p:cNvPr id="10" name="Rectangle 9"/>
          <p:cNvSpPr/>
          <p:nvPr/>
        </p:nvSpPr>
        <p:spPr>
          <a:xfrm>
            <a:off x="506413" y="5070475"/>
            <a:ext cx="2286000" cy="8382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20" name="Down Arrow 19"/>
          <p:cNvSpPr/>
          <p:nvPr/>
        </p:nvSpPr>
        <p:spPr>
          <a:xfrm>
            <a:off x="1447800" y="4191000"/>
            <a:ext cx="304800" cy="838200"/>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44038" name="TextBox 21"/>
          <p:cNvSpPr txBox="1">
            <a:spLocks noChangeArrowheads="1"/>
          </p:cNvSpPr>
          <p:nvPr/>
        </p:nvSpPr>
        <p:spPr bwMode="auto">
          <a:xfrm>
            <a:off x="554038" y="5146675"/>
            <a:ext cx="2209800" cy="585788"/>
          </a:xfrm>
          <a:prstGeom prst="rect">
            <a:avLst/>
          </a:prstGeom>
          <a:noFill/>
          <a:ln w="9525">
            <a:noFill/>
            <a:miter lim="800000"/>
            <a:headEnd/>
            <a:tailEnd/>
          </a:ln>
        </p:spPr>
        <p:txBody>
          <a:bodyPr>
            <a:spAutoFit/>
          </a:bodyPr>
          <a:lstStyle/>
          <a:p>
            <a:pPr algn="ctr"/>
            <a:r>
              <a:rPr lang="en-US" sz="1600" dirty="0"/>
              <a:t>1. Practicing Engineer Candidate</a:t>
            </a:r>
          </a:p>
        </p:txBody>
      </p:sp>
      <p:sp>
        <p:nvSpPr>
          <p:cNvPr id="24" name="Down Arrow 23"/>
          <p:cNvSpPr/>
          <p:nvPr/>
        </p:nvSpPr>
        <p:spPr>
          <a:xfrm>
            <a:off x="7086600" y="4191000"/>
            <a:ext cx="304800" cy="838200"/>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25" name="Rectangle 24"/>
          <p:cNvSpPr/>
          <p:nvPr/>
        </p:nvSpPr>
        <p:spPr>
          <a:xfrm>
            <a:off x="6081713" y="5078413"/>
            <a:ext cx="2667000" cy="8382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27" name="Down Arrow 26"/>
          <p:cNvSpPr/>
          <p:nvPr/>
        </p:nvSpPr>
        <p:spPr>
          <a:xfrm>
            <a:off x="4343400" y="4191000"/>
            <a:ext cx="304800" cy="838200"/>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30" name="Rectangle 29"/>
          <p:cNvSpPr/>
          <p:nvPr/>
        </p:nvSpPr>
        <p:spPr>
          <a:xfrm>
            <a:off x="3408363" y="5078413"/>
            <a:ext cx="2286000" cy="8382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sp>
        <p:nvSpPr>
          <p:cNvPr id="44043" name="TextBox 30"/>
          <p:cNvSpPr txBox="1">
            <a:spLocks noChangeArrowheads="1"/>
          </p:cNvSpPr>
          <p:nvPr/>
        </p:nvSpPr>
        <p:spPr bwMode="auto">
          <a:xfrm>
            <a:off x="3470275" y="5049838"/>
            <a:ext cx="2209800" cy="830997"/>
          </a:xfrm>
          <a:prstGeom prst="rect">
            <a:avLst/>
          </a:prstGeom>
          <a:noFill/>
          <a:ln w="9525">
            <a:noFill/>
            <a:miter lim="800000"/>
            <a:headEnd/>
            <a:tailEnd/>
          </a:ln>
        </p:spPr>
        <p:txBody>
          <a:bodyPr>
            <a:spAutoFit/>
          </a:bodyPr>
          <a:lstStyle/>
          <a:p>
            <a:pPr algn="ctr"/>
            <a:r>
              <a:rPr lang="en-US" sz="1600" dirty="0"/>
              <a:t>2. Teacher in Engineering Candidate</a:t>
            </a:r>
          </a:p>
        </p:txBody>
      </p:sp>
      <p:sp>
        <p:nvSpPr>
          <p:cNvPr id="44044" name="TextBox 31"/>
          <p:cNvSpPr txBox="1">
            <a:spLocks noChangeArrowheads="1"/>
          </p:cNvSpPr>
          <p:nvPr/>
        </p:nvSpPr>
        <p:spPr bwMode="auto">
          <a:xfrm>
            <a:off x="6019800" y="5049838"/>
            <a:ext cx="2743200" cy="584775"/>
          </a:xfrm>
          <a:prstGeom prst="rect">
            <a:avLst/>
          </a:prstGeom>
          <a:noFill/>
          <a:ln w="9525">
            <a:noFill/>
            <a:miter lim="800000"/>
            <a:headEnd/>
            <a:tailEnd/>
          </a:ln>
        </p:spPr>
        <p:txBody>
          <a:bodyPr>
            <a:spAutoFit/>
          </a:bodyPr>
          <a:lstStyle/>
          <a:p>
            <a:pPr algn="ctr"/>
            <a:r>
              <a:rPr lang="en-US" sz="1600" dirty="0"/>
              <a:t>3. Researcher in Engineering Candidate</a:t>
            </a:r>
          </a:p>
        </p:txBody>
      </p:sp>
      <p:sp>
        <p:nvSpPr>
          <p:cNvPr id="44045" name="Rectangle 2"/>
          <p:cNvSpPr>
            <a:spLocks noGrp="1" noChangeArrowheads="1"/>
          </p:cNvSpPr>
          <p:nvPr>
            <p:ph type="title"/>
          </p:nvPr>
        </p:nvSpPr>
        <p:spPr>
          <a:xfrm>
            <a:off x="457200" y="0"/>
            <a:ext cx="8686800" cy="1371600"/>
          </a:xfrm>
        </p:spPr>
        <p:txBody>
          <a:bodyPr/>
          <a:lstStyle/>
          <a:p>
            <a:pPr eaLnBrk="1" hangingPunct="1"/>
            <a:r>
              <a:rPr lang="en-US" sz="4000" b="1" smtClean="0"/>
              <a:t>ROUTE TO A PROFESSIONAL ENGINEER</a:t>
            </a:r>
          </a:p>
        </p:txBody>
      </p:sp>
      <p:sp>
        <p:nvSpPr>
          <p:cNvPr id="14" name="Rectangle 13"/>
          <p:cNvSpPr/>
          <p:nvPr/>
        </p:nvSpPr>
        <p:spPr>
          <a:xfrm>
            <a:off x="3352800" y="16764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0" y="1676400"/>
            <a:ext cx="1447800" cy="707886"/>
          </a:xfrm>
          <a:prstGeom prst="rect">
            <a:avLst/>
          </a:prstGeom>
          <a:noFill/>
        </p:spPr>
        <p:txBody>
          <a:bodyPr wrap="square" rtlCol="0">
            <a:spAutoFit/>
          </a:bodyPr>
          <a:lstStyle/>
          <a:p>
            <a:r>
              <a:rPr lang="en-US" dirty="0" smtClean="0"/>
              <a:t>Graduate Engineer</a:t>
            </a:r>
            <a:endParaRPr lang="en-US" dirty="0"/>
          </a:p>
        </p:txBody>
      </p:sp>
      <p:sp>
        <p:nvSpPr>
          <p:cNvPr id="16" name="Down Arrow 15"/>
          <p:cNvSpPr/>
          <p:nvPr/>
        </p:nvSpPr>
        <p:spPr>
          <a:xfrm>
            <a:off x="4267200" y="2362200"/>
            <a:ext cx="4572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p>
            <a:fld id="{A8ABE585-AC47-435F-99D3-87A55955B90E}" type="slidenum">
              <a:rPr lang="en-US"/>
              <a:pPr/>
              <a:t>24</a:t>
            </a:fld>
            <a:endParaRPr lang="en-US"/>
          </a:p>
        </p:txBody>
      </p:sp>
      <p:sp>
        <p:nvSpPr>
          <p:cNvPr id="45059" name="Rectangle 2"/>
          <p:cNvSpPr>
            <a:spLocks noGrp="1" noChangeArrowheads="1"/>
          </p:cNvSpPr>
          <p:nvPr>
            <p:ph type="title"/>
          </p:nvPr>
        </p:nvSpPr>
        <p:spPr>
          <a:xfrm>
            <a:off x="457200" y="228600"/>
            <a:ext cx="7696200" cy="1143000"/>
          </a:xfrm>
        </p:spPr>
        <p:txBody>
          <a:bodyPr/>
          <a:lstStyle/>
          <a:p>
            <a:pPr eaLnBrk="1" hangingPunct="1"/>
            <a:r>
              <a:rPr lang="en-US" sz="2400" b="1" dirty="0" smtClean="0"/>
              <a:t>ROUTE TO A PROFESSIONAL ENGINEER </a:t>
            </a:r>
            <a:br>
              <a:rPr lang="en-US" sz="2400" b="1" dirty="0" smtClean="0"/>
            </a:br>
            <a:r>
              <a:rPr lang="en-US" sz="2400" b="1" dirty="0" smtClean="0"/>
              <a:t>Without practicing certificate</a:t>
            </a:r>
          </a:p>
        </p:txBody>
      </p:sp>
      <p:grpSp>
        <p:nvGrpSpPr>
          <p:cNvPr id="45060" name="Group 34"/>
          <p:cNvGrpSpPr>
            <a:grpSpLocks/>
          </p:cNvGrpSpPr>
          <p:nvPr/>
        </p:nvGrpSpPr>
        <p:grpSpPr bwMode="auto">
          <a:xfrm>
            <a:off x="2286000" y="1219200"/>
            <a:ext cx="5641975" cy="4800600"/>
            <a:chOff x="1920" y="1104"/>
            <a:chExt cx="3554" cy="3024"/>
          </a:xfrm>
        </p:grpSpPr>
        <p:sp>
          <p:nvSpPr>
            <p:cNvPr id="45061" name="Text Box 17"/>
            <p:cNvSpPr txBox="1">
              <a:spLocks noChangeArrowheads="1"/>
            </p:cNvSpPr>
            <p:nvPr/>
          </p:nvSpPr>
          <p:spPr bwMode="auto">
            <a:xfrm>
              <a:off x="4625" y="2601"/>
              <a:ext cx="849" cy="136"/>
            </a:xfrm>
            <a:prstGeom prst="rect">
              <a:avLst/>
            </a:prstGeom>
            <a:noFill/>
            <a:ln w="9525">
              <a:noFill/>
              <a:miter lim="800000"/>
              <a:headEnd/>
              <a:tailEnd/>
            </a:ln>
          </p:spPr>
          <p:txBody>
            <a:bodyPr wrap="none">
              <a:spAutoFit/>
            </a:bodyPr>
            <a:lstStyle/>
            <a:p>
              <a:r>
                <a:rPr lang="en-US" sz="800" b="1">
                  <a:solidFill>
                    <a:srgbClr val="790571"/>
                  </a:solidFill>
                  <a:latin typeface="Arial" charset="0"/>
                </a:rPr>
                <a:t>* NEW REQUIREMENTS</a:t>
              </a:r>
            </a:p>
          </p:txBody>
        </p:sp>
        <p:sp>
          <p:nvSpPr>
            <p:cNvPr id="18450" name="AutoShape 18"/>
            <p:cNvSpPr>
              <a:spLocks noChangeArrowheads="1"/>
            </p:cNvSpPr>
            <p:nvPr/>
          </p:nvSpPr>
          <p:spPr bwMode="auto">
            <a:xfrm>
              <a:off x="3648" y="1104"/>
              <a:ext cx="1584" cy="288"/>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dirty="0">
                  <a:solidFill>
                    <a:srgbClr val="000000"/>
                  </a:solidFill>
                  <a:latin typeface="Arial" charset="0"/>
                </a:rPr>
                <a:t>Registration as Graduate Engineer</a:t>
              </a:r>
            </a:p>
            <a:p>
              <a:pPr algn="ctr">
                <a:defRPr/>
              </a:pPr>
              <a:r>
                <a:rPr lang="en-US" sz="1200" dirty="0">
                  <a:solidFill>
                    <a:srgbClr val="000000"/>
                  </a:solidFill>
                  <a:latin typeface="Arial" charset="0"/>
                </a:rPr>
                <a:t> with BEM</a:t>
              </a:r>
            </a:p>
          </p:txBody>
        </p:sp>
        <p:sp>
          <p:nvSpPr>
            <p:cNvPr id="18452" name="AutoShape 20"/>
            <p:cNvSpPr>
              <a:spLocks noChangeArrowheads="1"/>
            </p:cNvSpPr>
            <p:nvPr/>
          </p:nvSpPr>
          <p:spPr bwMode="auto">
            <a:xfrm>
              <a:off x="3504" y="1632"/>
              <a:ext cx="1872" cy="864"/>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dirty="0">
                  <a:solidFill>
                    <a:srgbClr val="000000"/>
                  </a:solidFill>
                  <a:latin typeface="Arial" charset="0"/>
                </a:rPr>
                <a:t>Practical Experience of Minimum 3 years </a:t>
              </a:r>
            </a:p>
            <a:p>
              <a:pPr algn="ctr">
                <a:defRPr/>
              </a:pPr>
              <a:r>
                <a:rPr lang="en-US" sz="1200" dirty="0">
                  <a:solidFill>
                    <a:srgbClr val="000000"/>
                  </a:solidFill>
                  <a:latin typeface="Arial" charset="0"/>
                </a:rPr>
                <a:t>As presented in Regulation 22(1) of the</a:t>
              </a:r>
            </a:p>
            <a:p>
              <a:pPr algn="ctr">
                <a:defRPr/>
              </a:pPr>
              <a:r>
                <a:rPr lang="en-US" sz="1200" dirty="0">
                  <a:solidFill>
                    <a:srgbClr val="000000"/>
                  </a:solidFill>
                  <a:latin typeface="Arial" charset="0"/>
                </a:rPr>
                <a:t>Registration of Engineers Regulation 1990</a:t>
              </a:r>
            </a:p>
            <a:p>
              <a:pPr algn="ctr">
                <a:defRPr/>
              </a:pPr>
              <a:r>
                <a:rPr lang="en-US" sz="1200" i="1" dirty="0">
                  <a:solidFill>
                    <a:srgbClr val="000000"/>
                  </a:solidFill>
                  <a:latin typeface="Arial" charset="0"/>
                </a:rPr>
                <a:t>Mandatory Course Attendance *</a:t>
              </a:r>
            </a:p>
            <a:p>
              <a:pPr algn="ctr">
                <a:defRPr/>
              </a:pPr>
              <a:r>
                <a:rPr lang="en-US" sz="1200" i="1" dirty="0">
                  <a:solidFill>
                    <a:srgbClr val="000000"/>
                  </a:solidFill>
                  <a:latin typeface="Arial" charset="0"/>
                </a:rPr>
                <a:t>Professional Development *</a:t>
              </a:r>
            </a:p>
            <a:p>
              <a:pPr algn="ctr">
                <a:defRPr/>
              </a:pPr>
              <a:r>
                <a:rPr lang="en-US" sz="1200" i="1" dirty="0">
                  <a:solidFill>
                    <a:srgbClr val="000000"/>
                  </a:solidFill>
                  <a:latin typeface="Arial" charset="0"/>
                </a:rPr>
                <a:t>Competency Assessment Examination*</a:t>
              </a:r>
              <a:r>
                <a:rPr lang="en-US" sz="1200" dirty="0">
                  <a:solidFill>
                    <a:srgbClr val="000000"/>
                  </a:solidFill>
                  <a:latin typeface="Arial" charset="0"/>
                </a:rPr>
                <a:t> </a:t>
              </a:r>
            </a:p>
          </p:txBody>
        </p:sp>
        <p:sp>
          <p:nvSpPr>
            <p:cNvPr id="18453" name="AutoShape 21"/>
            <p:cNvSpPr>
              <a:spLocks noChangeArrowheads="1"/>
            </p:cNvSpPr>
            <p:nvPr/>
          </p:nvSpPr>
          <p:spPr bwMode="auto">
            <a:xfrm>
              <a:off x="3504" y="2928"/>
              <a:ext cx="1872" cy="288"/>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a:solidFill>
                    <a:srgbClr val="000000"/>
                  </a:solidFill>
                  <a:latin typeface="Arial" charset="0"/>
                </a:rPr>
                <a:t>Professional Assessment Examination</a:t>
              </a:r>
            </a:p>
            <a:p>
              <a:pPr algn="ctr">
                <a:defRPr/>
              </a:pPr>
              <a:r>
                <a:rPr lang="en-US" sz="1200">
                  <a:solidFill>
                    <a:srgbClr val="000000"/>
                  </a:solidFill>
                  <a:latin typeface="Arial" charset="0"/>
                </a:rPr>
                <a:t>(PAE) Conducted by BEM</a:t>
              </a:r>
            </a:p>
          </p:txBody>
        </p:sp>
        <p:sp>
          <p:nvSpPr>
            <p:cNvPr id="18454" name="AutoShape 22"/>
            <p:cNvSpPr>
              <a:spLocks noChangeArrowheads="1"/>
            </p:cNvSpPr>
            <p:nvPr/>
          </p:nvSpPr>
          <p:spPr bwMode="auto">
            <a:xfrm>
              <a:off x="3504" y="3840"/>
              <a:ext cx="1872" cy="288"/>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a:solidFill>
                    <a:srgbClr val="000000"/>
                  </a:solidFill>
                  <a:latin typeface="Arial" charset="0"/>
                </a:rPr>
                <a:t>Apply to BEM for Registration as a</a:t>
              </a:r>
            </a:p>
            <a:p>
              <a:pPr algn="ctr">
                <a:defRPr/>
              </a:pPr>
              <a:r>
                <a:rPr lang="en-US" sz="1200">
                  <a:solidFill>
                    <a:srgbClr val="000000"/>
                  </a:solidFill>
                  <a:latin typeface="Arial" charset="0"/>
                </a:rPr>
                <a:t>Professional Engineer</a:t>
              </a:r>
            </a:p>
          </p:txBody>
        </p:sp>
        <p:sp>
          <p:nvSpPr>
            <p:cNvPr id="18455" name="AutoShape 23"/>
            <p:cNvSpPr>
              <a:spLocks noChangeArrowheads="1"/>
            </p:cNvSpPr>
            <p:nvPr/>
          </p:nvSpPr>
          <p:spPr bwMode="auto">
            <a:xfrm>
              <a:off x="1920" y="2922"/>
              <a:ext cx="1296" cy="288"/>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a:solidFill>
                    <a:srgbClr val="000000"/>
                  </a:solidFill>
                  <a:latin typeface="Arial" charset="0"/>
                </a:rPr>
                <a:t>IEM Professional</a:t>
              </a:r>
            </a:p>
            <a:p>
              <a:pPr algn="ctr">
                <a:defRPr/>
              </a:pPr>
              <a:r>
                <a:rPr lang="en-US" sz="1200">
                  <a:solidFill>
                    <a:srgbClr val="000000"/>
                  </a:solidFill>
                  <a:latin typeface="Arial" charset="0"/>
                </a:rPr>
                <a:t>Interview</a:t>
              </a:r>
            </a:p>
          </p:txBody>
        </p:sp>
        <p:sp>
          <p:nvSpPr>
            <p:cNvPr id="18456" name="AutoShape 24"/>
            <p:cNvSpPr>
              <a:spLocks noChangeArrowheads="1"/>
            </p:cNvSpPr>
            <p:nvPr/>
          </p:nvSpPr>
          <p:spPr bwMode="auto">
            <a:xfrm>
              <a:off x="1920" y="3504"/>
              <a:ext cx="1296" cy="288"/>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a:solidFill>
                    <a:srgbClr val="000000"/>
                  </a:solidFill>
                  <a:latin typeface="Arial" charset="0"/>
                </a:rPr>
                <a:t>IEM Corporate Member</a:t>
              </a:r>
            </a:p>
          </p:txBody>
        </p:sp>
        <p:cxnSp>
          <p:nvCxnSpPr>
            <p:cNvPr id="45068" name="AutoShape 27"/>
            <p:cNvCxnSpPr>
              <a:cxnSpLocks noChangeShapeType="1"/>
              <a:stCxn id="18450" idx="2"/>
              <a:endCxn id="18452" idx="0"/>
            </p:cNvCxnSpPr>
            <p:nvPr/>
          </p:nvCxnSpPr>
          <p:spPr bwMode="auto">
            <a:xfrm>
              <a:off x="4440" y="1392"/>
              <a:ext cx="0" cy="240"/>
            </a:xfrm>
            <a:prstGeom prst="straightConnector1">
              <a:avLst/>
            </a:prstGeom>
            <a:noFill/>
            <a:ln w="38100">
              <a:solidFill>
                <a:schemeClr val="bg2"/>
              </a:solidFill>
              <a:round/>
              <a:headEnd/>
              <a:tailEnd type="triangle" w="med" len="med"/>
            </a:ln>
          </p:spPr>
        </p:cxnSp>
        <p:cxnSp>
          <p:nvCxnSpPr>
            <p:cNvPr id="45069" name="AutoShape 28"/>
            <p:cNvCxnSpPr>
              <a:cxnSpLocks noChangeShapeType="1"/>
              <a:stCxn id="18452" idx="2"/>
              <a:endCxn id="18453" idx="0"/>
            </p:cNvCxnSpPr>
            <p:nvPr/>
          </p:nvCxnSpPr>
          <p:spPr bwMode="auto">
            <a:xfrm>
              <a:off x="4440" y="2496"/>
              <a:ext cx="0" cy="432"/>
            </a:xfrm>
            <a:prstGeom prst="straightConnector1">
              <a:avLst/>
            </a:prstGeom>
            <a:noFill/>
            <a:ln w="38100">
              <a:solidFill>
                <a:schemeClr val="bg2"/>
              </a:solidFill>
              <a:round/>
              <a:headEnd/>
              <a:tailEnd type="triangle" w="med" len="med"/>
            </a:ln>
          </p:spPr>
        </p:cxnSp>
        <p:cxnSp>
          <p:nvCxnSpPr>
            <p:cNvPr id="45070" name="AutoShape 29"/>
            <p:cNvCxnSpPr>
              <a:cxnSpLocks noChangeShapeType="1"/>
              <a:stCxn id="18453" idx="2"/>
              <a:endCxn id="18454" idx="0"/>
            </p:cNvCxnSpPr>
            <p:nvPr/>
          </p:nvCxnSpPr>
          <p:spPr bwMode="auto">
            <a:xfrm>
              <a:off x="4440" y="3216"/>
              <a:ext cx="0" cy="624"/>
            </a:xfrm>
            <a:prstGeom prst="straightConnector1">
              <a:avLst/>
            </a:prstGeom>
            <a:noFill/>
            <a:ln w="38100">
              <a:solidFill>
                <a:schemeClr val="bg2"/>
              </a:solidFill>
              <a:round/>
              <a:headEnd/>
              <a:tailEnd type="triangle" w="med" len="med"/>
            </a:ln>
          </p:spPr>
        </p:cxnSp>
        <p:cxnSp>
          <p:nvCxnSpPr>
            <p:cNvPr id="45071" name="AutoShape 30"/>
            <p:cNvCxnSpPr>
              <a:cxnSpLocks noChangeShapeType="1"/>
              <a:stCxn id="18452" idx="2"/>
              <a:endCxn id="18455" idx="0"/>
            </p:cNvCxnSpPr>
            <p:nvPr/>
          </p:nvCxnSpPr>
          <p:spPr bwMode="auto">
            <a:xfrm rot="5400000">
              <a:off x="3291" y="1773"/>
              <a:ext cx="426" cy="1872"/>
            </a:xfrm>
            <a:prstGeom prst="bentConnector3">
              <a:avLst>
                <a:gd name="adj1" fmla="val 50000"/>
              </a:avLst>
            </a:prstGeom>
            <a:noFill/>
            <a:ln w="38100" cap="rnd">
              <a:solidFill>
                <a:schemeClr val="bg2"/>
              </a:solidFill>
              <a:prstDash val="sysDot"/>
              <a:miter lim="800000"/>
              <a:headEnd/>
              <a:tailEnd type="triangle" w="med" len="med"/>
            </a:ln>
          </p:spPr>
        </p:cxnSp>
        <p:cxnSp>
          <p:nvCxnSpPr>
            <p:cNvPr id="45072" name="AutoShape 31"/>
            <p:cNvCxnSpPr>
              <a:cxnSpLocks noChangeShapeType="1"/>
              <a:stCxn id="18455" idx="2"/>
              <a:endCxn id="18456" idx="0"/>
            </p:cNvCxnSpPr>
            <p:nvPr/>
          </p:nvCxnSpPr>
          <p:spPr bwMode="auto">
            <a:xfrm>
              <a:off x="2568" y="3210"/>
              <a:ext cx="0" cy="294"/>
            </a:xfrm>
            <a:prstGeom prst="straightConnector1">
              <a:avLst/>
            </a:prstGeom>
            <a:noFill/>
            <a:ln w="38100" cap="rnd">
              <a:solidFill>
                <a:schemeClr val="bg2"/>
              </a:solidFill>
              <a:prstDash val="sysDot"/>
              <a:round/>
              <a:headEnd/>
              <a:tailEnd type="triangle" w="med" len="med"/>
            </a:ln>
          </p:spPr>
        </p:cxnSp>
        <p:sp>
          <p:nvSpPr>
            <p:cNvPr id="45073" name="Line 33"/>
            <p:cNvSpPr>
              <a:spLocks noChangeShapeType="1"/>
            </p:cNvSpPr>
            <p:nvPr/>
          </p:nvSpPr>
          <p:spPr bwMode="auto">
            <a:xfrm>
              <a:off x="3216" y="3648"/>
              <a:ext cx="1200" cy="0"/>
            </a:xfrm>
            <a:prstGeom prst="line">
              <a:avLst/>
            </a:prstGeom>
            <a:noFill/>
            <a:ln w="38100" cap="rnd">
              <a:solidFill>
                <a:schemeClr val="tx1"/>
              </a:solidFill>
              <a:prstDash val="sysDot"/>
              <a:round/>
              <a:headEnd/>
              <a:tailEnd type="triangle" w="med" len="med"/>
            </a:ln>
          </p:spPr>
          <p:txBody>
            <a:bodyPr/>
            <a:lstStyle/>
            <a:p>
              <a:endParaRPr lang="en-US"/>
            </a:p>
          </p:txBody>
        </p:sp>
      </p:grpSp>
      <p:pic>
        <p:nvPicPr>
          <p:cNvPr id="18" name="Picture 17" descr="IR stamp without Practicing Cert - English.jpg"/>
          <p:cNvPicPr>
            <a:picLocks noChangeAspect="1"/>
          </p:cNvPicPr>
          <p:nvPr/>
        </p:nvPicPr>
        <p:blipFill>
          <a:blip r:embed="rId2"/>
          <a:stretch>
            <a:fillRect/>
          </a:stretch>
        </p:blipFill>
        <p:spPr>
          <a:xfrm>
            <a:off x="0" y="1295400"/>
            <a:ext cx="2365375" cy="1905000"/>
          </a:xfrm>
          <a:prstGeom prst="rect">
            <a:avLst/>
          </a:prstGeom>
        </p:spPr>
      </p:pic>
      <p:pic>
        <p:nvPicPr>
          <p:cNvPr id="19" name="Picture 18" descr="IR stamp without Practicing Cert - Malay.jpg"/>
          <p:cNvPicPr>
            <a:picLocks noChangeAspect="1"/>
          </p:cNvPicPr>
          <p:nvPr/>
        </p:nvPicPr>
        <p:blipFill>
          <a:blip r:embed="rId3"/>
          <a:stretch>
            <a:fillRect/>
          </a:stretch>
        </p:blipFill>
        <p:spPr>
          <a:xfrm>
            <a:off x="2362200" y="1219200"/>
            <a:ext cx="2067476" cy="182601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6909CB-38A8-4C7F-BE7C-D8267C71603D}" type="slidenum">
              <a:rPr lang="en-US" smtClean="0"/>
              <a:pPr/>
              <a:t>25</a:t>
            </a:fld>
            <a:endParaRPr lang="en-US"/>
          </a:p>
        </p:txBody>
      </p:sp>
      <p:sp>
        <p:nvSpPr>
          <p:cNvPr id="5" name="Rectangle 2"/>
          <p:cNvSpPr>
            <a:spLocks noGrp="1" noChangeArrowheads="1"/>
          </p:cNvSpPr>
          <p:nvPr>
            <p:ph type="title"/>
          </p:nvPr>
        </p:nvSpPr>
        <p:spPr>
          <a:xfrm>
            <a:off x="381000" y="152400"/>
            <a:ext cx="8229600" cy="1371600"/>
          </a:xfrm>
        </p:spPr>
        <p:txBody>
          <a:bodyPr/>
          <a:lstStyle/>
          <a:p>
            <a:pPr eaLnBrk="1" hangingPunct="1"/>
            <a:r>
              <a:rPr lang="en-US" sz="2400" b="1" dirty="0" smtClean="0"/>
              <a:t>ROUTE TO A PROFESSIONAL ENGINEER </a:t>
            </a:r>
            <a:br>
              <a:rPr lang="en-US" sz="2400" b="1" dirty="0" smtClean="0"/>
            </a:br>
            <a:r>
              <a:rPr lang="en-US" sz="2400" b="1" dirty="0" smtClean="0"/>
              <a:t>With practicing certificate</a:t>
            </a:r>
          </a:p>
        </p:txBody>
      </p:sp>
      <p:grpSp>
        <p:nvGrpSpPr>
          <p:cNvPr id="6" name="Group 34"/>
          <p:cNvGrpSpPr>
            <a:grpSpLocks/>
          </p:cNvGrpSpPr>
          <p:nvPr/>
        </p:nvGrpSpPr>
        <p:grpSpPr bwMode="auto">
          <a:xfrm>
            <a:off x="5257800" y="1981200"/>
            <a:ext cx="3127375" cy="3352800"/>
            <a:chOff x="3504" y="1104"/>
            <a:chExt cx="1970" cy="2112"/>
          </a:xfrm>
        </p:grpSpPr>
        <p:sp>
          <p:nvSpPr>
            <p:cNvPr id="7" name="Text Box 17"/>
            <p:cNvSpPr txBox="1">
              <a:spLocks noChangeArrowheads="1"/>
            </p:cNvSpPr>
            <p:nvPr/>
          </p:nvSpPr>
          <p:spPr bwMode="auto">
            <a:xfrm>
              <a:off x="4625" y="2601"/>
              <a:ext cx="849" cy="136"/>
            </a:xfrm>
            <a:prstGeom prst="rect">
              <a:avLst/>
            </a:prstGeom>
            <a:noFill/>
            <a:ln w="9525">
              <a:noFill/>
              <a:miter lim="800000"/>
              <a:headEnd/>
              <a:tailEnd/>
            </a:ln>
          </p:spPr>
          <p:txBody>
            <a:bodyPr wrap="none">
              <a:spAutoFit/>
            </a:bodyPr>
            <a:lstStyle/>
            <a:p>
              <a:r>
                <a:rPr lang="en-US" sz="800" b="1">
                  <a:solidFill>
                    <a:srgbClr val="790571"/>
                  </a:solidFill>
                  <a:latin typeface="Arial" charset="0"/>
                </a:rPr>
                <a:t>* NEW REQUIREMENTS</a:t>
              </a:r>
            </a:p>
          </p:txBody>
        </p:sp>
        <p:sp>
          <p:nvSpPr>
            <p:cNvPr id="8" name="AutoShape 18"/>
            <p:cNvSpPr>
              <a:spLocks noChangeArrowheads="1"/>
            </p:cNvSpPr>
            <p:nvPr/>
          </p:nvSpPr>
          <p:spPr bwMode="auto">
            <a:xfrm>
              <a:off x="3648" y="1104"/>
              <a:ext cx="1584" cy="288"/>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dirty="0" smtClean="0">
                  <a:solidFill>
                    <a:srgbClr val="000000"/>
                  </a:solidFill>
                  <a:latin typeface="Arial" charset="0"/>
                </a:rPr>
                <a:t>Professional Engineer</a:t>
              </a:r>
            </a:p>
          </p:txBody>
        </p:sp>
        <p:sp>
          <p:nvSpPr>
            <p:cNvPr id="9" name="AutoShape 20"/>
            <p:cNvSpPr>
              <a:spLocks noChangeArrowheads="1"/>
            </p:cNvSpPr>
            <p:nvPr/>
          </p:nvSpPr>
          <p:spPr bwMode="auto">
            <a:xfrm>
              <a:off x="3504" y="1968"/>
              <a:ext cx="1872" cy="336"/>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dirty="0" smtClean="0">
                  <a:solidFill>
                    <a:srgbClr val="000000"/>
                  </a:solidFill>
                  <a:latin typeface="Arial" charset="0"/>
                </a:rPr>
                <a:t>Professional Competency Examination </a:t>
              </a:r>
            </a:p>
            <a:p>
              <a:pPr algn="ctr">
                <a:defRPr/>
              </a:pPr>
              <a:r>
                <a:rPr lang="en-US" sz="1200" dirty="0" smtClean="0">
                  <a:solidFill>
                    <a:srgbClr val="000000"/>
                  </a:solidFill>
                  <a:latin typeface="Arial" charset="0"/>
                </a:rPr>
                <a:t> (PCE)</a:t>
              </a:r>
              <a:endParaRPr lang="en-US" sz="1200" dirty="0">
                <a:solidFill>
                  <a:srgbClr val="000000"/>
                </a:solidFill>
                <a:latin typeface="Arial" charset="0"/>
              </a:endParaRPr>
            </a:p>
          </p:txBody>
        </p:sp>
        <p:sp>
          <p:nvSpPr>
            <p:cNvPr id="11" name="AutoShape 22"/>
            <p:cNvSpPr>
              <a:spLocks noChangeArrowheads="1"/>
            </p:cNvSpPr>
            <p:nvPr/>
          </p:nvSpPr>
          <p:spPr bwMode="auto">
            <a:xfrm>
              <a:off x="3504" y="2928"/>
              <a:ext cx="1872" cy="288"/>
            </a:xfrm>
            <a:prstGeom prst="roundRect">
              <a:avLst>
                <a:gd name="adj" fmla="val 16667"/>
              </a:avLst>
            </a:prstGeom>
            <a:gradFill rotWithShape="1">
              <a:gsLst>
                <a:gs pos="0">
                  <a:schemeClr val="accent1"/>
                </a:gs>
                <a:gs pos="100000">
                  <a:schemeClr val="accent1">
                    <a:gamma/>
                    <a:shade val="69412"/>
                    <a:invGamma/>
                  </a:schemeClr>
                </a:gs>
              </a:gsLst>
              <a:lin ang="5400000" scaled="1"/>
            </a:gradFill>
            <a:ln w="28575">
              <a:solidFill>
                <a:schemeClr val="bg2"/>
              </a:solidFill>
              <a:round/>
              <a:headEnd/>
              <a:tailEnd/>
            </a:ln>
            <a:effectLst/>
          </p:spPr>
          <p:txBody>
            <a:bodyPr wrap="none" anchor="ctr"/>
            <a:lstStyle/>
            <a:p>
              <a:pPr algn="ctr">
                <a:defRPr/>
              </a:pPr>
              <a:r>
                <a:rPr lang="en-US" sz="1200" dirty="0" smtClean="0">
                  <a:solidFill>
                    <a:srgbClr val="000000"/>
                  </a:solidFill>
                  <a:latin typeface="Arial" charset="0"/>
                </a:rPr>
                <a:t>Professional Engineer</a:t>
              </a:r>
            </a:p>
            <a:p>
              <a:pPr algn="ctr">
                <a:defRPr/>
              </a:pPr>
              <a:r>
                <a:rPr lang="en-US" sz="1200" dirty="0" smtClean="0">
                  <a:solidFill>
                    <a:srgbClr val="000000"/>
                  </a:solidFill>
                  <a:latin typeface="Arial" charset="0"/>
                </a:rPr>
                <a:t>With Practicing Certificate</a:t>
              </a:r>
              <a:endParaRPr lang="en-US" sz="1200" dirty="0">
                <a:solidFill>
                  <a:srgbClr val="000000"/>
                </a:solidFill>
                <a:latin typeface="Arial" charset="0"/>
              </a:endParaRPr>
            </a:p>
          </p:txBody>
        </p:sp>
        <p:cxnSp>
          <p:nvCxnSpPr>
            <p:cNvPr id="14" name="AutoShape 27"/>
            <p:cNvCxnSpPr>
              <a:cxnSpLocks noChangeShapeType="1"/>
              <a:stCxn id="8" idx="2"/>
              <a:endCxn id="9" idx="0"/>
            </p:cNvCxnSpPr>
            <p:nvPr/>
          </p:nvCxnSpPr>
          <p:spPr bwMode="auto">
            <a:xfrm rot="5400000">
              <a:off x="4152" y="1680"/>
              <a:ext cx="576" cy="1"/>
            </a:xfrm>
            <a:prstGeom prst="straightConnector1">
              <a:avLst/>
            </a:prstGeom>
            <a:noFill/>
            <a:ln w="38100">
              <a:solidFill>
                <a:schemeClr val="bg2"/>
              </a:solidFill>
              <a:round/>
              <a:headEnd/>
              <a:tailEnd type="triangle" w="med" len="med"/>
            </a:ln>
          </p:spPr>
        </p:cxnSp>
        <p:cxnSp>
          <p:nvCxnSpPr>
            <p:cNvPr id="15" name="AutoShape 28"/>
            <p:cNvCxnSpPr>
              <a:cxnSpLocks noChangeShapeType="1"/>
              <a:stCxn id="9" idx="2"/>
              <a:endCxn id="11" idx="0"/>
            </p:cNvCxnSpPr>
            <p:nvPr/>
          </p:nvCxnSpPr>
          <p:spPr bwMode="auto">
            <a:xfrm rot="5400000">
              <a:off x="4128" y="2616"/>
              <a:ext cx="624" cy="1"/>
            </a:xfrm>
            <a:prstGeom prst="straightConnector1">
              <a:avLst/>
            </a:prstGeom>
            <a:noFill/>
            <a:ln w="38100">
              <a:solidFill>
                <a:schemeClr val="bg2"/>
              </a:solidFill>
              <a:round/>
              <a:headEnd/>
              <a:tailEnd type="triangle" w="med" len="med"/>
            </a:ln>
          </p:spPr>
        </p:cxnSp>
      </p:grpSp>
      <p:pic>
        <p:nvPicPr>
          <p:cNvPr id="26" name="Picture 25" descr="IR stamp with Practicing Cert - English.jpg"/>
          <p:cNvPicPr>
            <a:picLocks noChangeAspect="1"/>
          </p:cNvPicPr>
          <p:nvPr/>
        </p:nvPicPr>
        <p:blipFill>
          <a:blip r:embed="rId2"/>
          <a:stretch>
            <a:fillRect/>
          </a:stretch>
        </p:blipFill>
        <p:spPr>
          <a:xfrm>
            <a:off x="152400" y="2438400"/>
            <a:ext cx="2178470" cy="1924050"/>
          </a:xfrm>
          <a:prstGeom prst="rect">
            <a:avLst/>
          </a:prstGeom>
        </p:spPr>
      </p:pic>
      <p:pic>
        <p:nvPicPr>
          <p:cNvPr id="27" name="Picture 26" descr="IR stamp with Practicing Cert - Malay.jpg"/>
          <p:cNvPicPr>
            <a:picLocks noChangeAspect="1"/>
          </p:cNvPicPr>
          <p:nvPr/>
        </p:nvPicPr>
        <p:blipFill>
          <a:blip r:embed="rId3"/>
          <a:stretch>
            <a:fillRect/>
          </a:stretch>
        </p:blipFill>
        <p:spPr>
          <a:xfrm>
            <a:off x="2133600" y="2419628"/>
            <a:ext cx="2286000" cy="20190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ROUTE TO A PROFESSIONAL ENGINEER </a:t>
            </a:r>
            <a:br>
              <a:rPr lang="en-US" sz="2400" b="1" dirty="0" smtClean="0"/>
            </a:br>
            <a:r>
              <a:rPr lang="en-US" sz="2400" b="1" dirty="0" smtClean="0"/>
              <a:t>Without practicing certificate</a:t>
            </a:r>
            <a:endParaRPr lang="en-US" sz="2400" dirty="0"/>
          </a:p>
        </p:txBody>
      </p:sp>
      <p:sp>
        <p:nvSpPr>
          <p:cNvPr id="4" name="Slide Number Placeholder 3"/>
          <p:cNvSpPr>
            <a:spLocks noGrp="1"/>
          </p:cNvSpPr>
          <p:nvPr>
            <p:ph type="sldNum" sz="quarter" idx="11"/>
          </p:nvPr>
        </p:nvSpPr>
        <p:spPr/>
        <p:txBody>
          <a:bodyPr/>
          <a:lstStyle/>
          <a:p>
            <a:fld id="{8E6909CB-38A8-4C7F-BE7C-D8267C71603D}" type="slidenum">
              <a:rPr lang="en-US" smtClean="0"/>
              <a:pPr/>
              <a:t>26</a:t>
            </a:fld>
            <a:endParaRPr lang="en-US"/>
          </a:p>
        </p:txBody>
      </p:sp>
      <p:sp>
        <p:nvSpPr>
          <p:cNvPr id="6" name="Rectangle 5"/>
          <p:cNvSpPr/>
          <p:nvPr/>
        </p:nvSpPr>
        <p:spPr>
          <a:xfrm>
            <a:off x="304800" y="1524000"/>
            <a:ext cx="6324600" cy="400110"/>
          </a:xfrm>
          <a:prstGeom prst="rect">
            <a:avLst/>
          </a:prstGeom>
        </p:spPr>
        <p:txBody>
          <a:bodyPr wrap="square">
            <a:spAutoFit/>
          </a:bodyPr>
          <a:lstStyle/>
          <a:p>
            <a:r>
              <a:rPr lang="en-US" dirty="0" smtClean="0"/>
              <a:t>Section 7(1) of the amended REA;</a:t>
            </a:r>
            <a:endParaRPr lang="en-US" dirty="0"/>
          </a:p>
        </p:txBody>
      </p:sp>
      <p:pic>
        <p:nvPicPr>
          <p:cNvPr id="7" name="Picture 6" descr="section 7(1).jpg"/>
          <p:cNvPicPr>
            <a:picLocks noChangeAspect="1"/>
          </p:cNvPicPr>
          <p:nvPr/>
        </p:nvPicPr>
        <p:blipFill>
          <a:blip r:embed="rId2"/>
          <a:stretch>
            <a:fillRect/>
          </a:stretch>
        </p:blipFill>
        <p:spPr>
          <a:xfrm>
            <a:off x="838200" y="1981200"/>
            <a:ext cx="6781800" cy="47008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2400" b="1" dirty="0" smtClean="0"/>
              <a:t>ROUTE TO A PROFESSIONAL ENGINEER </a:t>
            </a:r>
            <a:br>
              <a:rPr lang="en-US" sz="2400" b="1" dirty="0" smtClean="0"/>
            </a:br>
            <a:r>
              <a:rPr lang="en-US" sz="2400" b="1" dirty="0" smtClean="0"/>
              <a:t>Without practicing certificate</a:t>
            </a:r>
            <a:endParaRPr lang="en-US" sz="2400" dirty="0"/>
          </a:p>
        </p:txBody>
      </p:sp>
      <p:sp>
        <p:nvSpPr>
          <p:cNvPr id="4" name="Slide Number Placeholder 3"/>
          <p:cNvSpPr>
            <a:spLocks noGrp="1"/>
          </p:cNvSpPr>
          <p:nvPr>
            <p:ph type="sldNum" sz="quarter" idx="11"/>
          </p:nvPr>
        </p:nvSpPr>
        <p:spPr/>
        <p:txBody>
          <a:bodyPr/>
          <a:lstStyle/>
          <a:p>
            <a:fld id="{8E6909CB-38A8-4C7F-BE7C-D8267C71603D}" type="slidenum">
              <a:rPr lang="en-US" smtClean="0"/>
              <a:pPr/>
              <a:t>27</a:t>
            </a:fld>
            <a:endParaRPr lang="en-US"/>
          </a:p>
        </p:txBody>
      </p:sp>
      <p:pic>
        <p:nvPicPr>
          <p:cNvPr id="5" name="Picture 4" descr="section 7(1) part2.jpg"/>
          <p:cNvPicPr>
            <a:picLocks noChangeAspect="1"/>
          </p:cNvPicPr>
          <p:nvPr/>
        </p:nvPicPr>
        <p:blipFill>
          <a:blip r:embed="rId2"/>
          <a:stretch>
            <a:fillRect/>
          </a:stretch>
        </p:blipFill>
        <p:spPr>
          <a:xfrm>
            <a:off x="0" y="2528887"/>
            <a:ext cx="9144000" cy="1800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sz="2400" b="1" dirty="0" smtClean="0"/>
              <a:t>ROUTE TO A PROFESSIONAL ENGINEER </a:t>
            </a:r>
            <a:br>
              <a:rPr lang="en-US" sz="2400" b="1" dirty="0" smtClean="0"/>
            </a:br>
            <a:r>
              <a:rPr lang="en-US" sz="2400" b="1" dirty="0" smtClean="0"/>
              <a:t>With practicing certificate</a:t>
            </a:r>
            <a:endParaRPr lang="en-US" sz="2400" dirty="0"/>
          </a:p>
        </p:txBody>
      </p:sp>
      <p:sp>
        <p:nvSpPr>
          <p:cNvPr id="4" name="Slide Number Placeholder 3"/>
          <p:cNvSpPr>
            <a:spLocks noGrp="1"/>
          </p:cNvSpPr>
          <p:nvPr>
            <p:ph type="sldNum" sz="quarter" idx="11"/>
          </p:nvPr>
        </p:nvSpPr>
        <p:spPr/>
        <p:txBody>
          <a:bodyPr/>
          <a:lstStyle/>
          <a:p>
            <a:fld id="{8E6909CB-38A8-4C7F-BE7C-D8267C71603D}" type="slidenum">
              <a:rPr lang="en-US" smtClean="0"/>
              <a:pPr/>
              <a:t>28</a:t>
            </a:fld>
            <a:endParaRPr lang="en-US"/>
          </a:p>
        </p:txBody>
      </p:sp>
      <p:pic>
        <p:nvPicPr>
          <p:cNvPr id="6" name="Picture 5" descr="section 7(1A).jpg"/>
          <p:cNvPicPr>
            <a:picLocks noChangeAspect="1"/>
          </p:cNvPicPr>
          <p:nvPr/>
        </p:nvPicPr>
        <p:blipFill>
          <a:blip r:embed="rId2"/>
          <a:stretch>
            <a:fillRect/>
          </a:stretch>
        </p:blipFill>
        <p:spPr>
          <a:xfrm>
            <a:off x="1447800" y="1143000"/>
            <a:ext cx="6080974" cy="553093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6909CB-38A8-4C7F-BE7C-D8267C71603D}" type="slidenum">
              <a:rPr lang="en-US" smtClean="0"/>
              <a:pPr/>
              <a:t>29</a:t>
            </a:fld>
            <a:endParaRPr lang="en-US"/>
          </a:p>
        </p:txBody>
      </p:sp>
      <p:sp>
        <p:nvSpPr>
          <p:cNvPr id="5" name="Rectangle 2"/>
          <p:cNvSpPr>
            <a:spLocks noGrp="1" noChangeArrowheads="1"/>
          </p:cNvSpPr>
          <p:nvPr>
            <p:ph type="title"/>
          </p:nvPr>
        </p:nvSpPr>
        <p:spPr/>
        <p:txBody>
          <a:bodyPr/>
          <a:lstStyle/>
          <a:p>
            <a:pPr eaLnBrk="1" hangingPunct="1"/>
            <a:r>
              <a:rPr lang="en-US" sz="2400" b="1" dirty="0" smtClean="0"/>
              <a:t>ROUTE TO A PROFESSIONAL ENGINEER </a:t>
            </a:r>
            <a:br>
              <a:rPr lang="en-US" sz="2400" b="1" dirty="0" smtClean="0"/>
            </a:br>
            <a:r>
              <a:rPr lang="en-US" sz="2400" b="1" dirty="0" smtClean="0"/>
              <a:t>Without practicing certificate</a:t>
            </a:r>
          </a:p>
        </p:txBody>
      </p:sp>
      <p:pic>
        <p:nvPicPr>
          <p:cNvPr id="6" name="Picture 5" descr="section 8A.jpg"/>
          <p:cNvPicPr>
            <a:picLocks noChangeAspect="1"/>
          </p:cNvPicPr>
          <p:nvPr/>
        </p:nvPicPr>
        <p:blipFill>
          <a:blip r:embed="rId2"/>
          <a:stretch>
            <a:fillRect/>
          </a:stretch>
        </p:blipFill>
        <p:spPr>
          <a:xfrm>
            <a:off x="0" y="1833000"/>
            <a:ext cx="9144000" cy="319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200" b="1" smtClean="0">
                <a:latin typeface="Arial" charset="0"/>
                <a:cs typeface="Arial" charset="0"/>
              </a:rPr>
              <a:t>2.0 Professional Engineering Bodies</a:t>
            </a:r>
            <a:endParaRPr lang="en-MY" sz="3200" b="1" smtClean="0">
              <a:latin typeface="Arial" charset="0"/>
              <a:cs typeface="Arial" charset="0"/>
            </a:endParaRPr>
          </a:p>
        </p:txBody>
      </p:sp>
      <p:sp>
        <p:nvSpPr>
          <p:cNvPr id="24579" name="Content Placeholder 2"/>
          <p:cNvSpPr>
            <a:spLocks noGrp="1"/>
          </p:cNvSpPr>
          <p:nvPr>
            <p:ph idx="1"/>
          </p:nvPr>
        </p:nvSpPr>
        <p:spPr>
          <a:xfrm>
            <a:off x="1066800" y="1600200"/>
            <a:ext cx="8077200" cy="4525963"/>
          </a:xfrm>
        </p:spPr>
        <p:txBody>
          <a:bodyPr>
            <a:normAutofit/>
          </a:bodyPr>
          <a:lstStyle/>
          <a:p>
            <a:pPr eaLnBrk="1" hangingPunct="1">
              <a:buFont typeface="Arial" charset="0"/>
              <a:buNone/>
            </a:pPr>
            <a:r>
              <a:rPr lang="en-US" b="1" dirty="0" smtClean="0"/>
              <a:t>Contents</a:t>
            </a:r>
          </a:p>
          <a:p>
            <a:pPr eaLnBrk="1" hangingPunct="1"/>
            <a:r>
              <a:rPr lang="en-US" dirty="0" smtClean="0"/>
              <a:t>2.1 The Board of Engineers Malaysia, BEM</a:t>
            </a:r>
          </a:p>
          <a:p>
            <a:pPr eaLnBrk="1" hangingPunct="1"/>
            <a:r>
              <a:rPr lang="en-US" dirty="0" smtClean="0"/>
              <a:t>2.2 The Institution of Engineers Malaysia, IEM</a:t>
            </a:r>
          </a:p>
          <a:p>
            <a:pPr eaLnBrk="1" hangingPunct="1"/>
            <a:r>
              <a:rPr lang="en-US" dirty="0" smtClean="0"/>
              <a:t>2.3 The American Society of Mechanical 	Engineers, ASME</a:t>
            </a:r>
          </a:p>
          <a:p>
            <a:pPr eaLnBrk="1" hangingPunct="1"/>
            <a:r>
              <a:rPr lang="en-US" dirty="0" smtClean="0"/>
              <a:t>2.4 The Institute of Marine Engineering Science 	and Technology United Kingdom (</a:t>
            </a:r>
            <a:r>
              <a:rPr lang="en-US" dirty="0" err="1" smtClean="0"/>
              <a:t>IMarEST</a:t>
            </a:r>
            <a:r>
              <a:rPr lang="en-US" dirty="0" smtClean="0"/>
              <a:t>)</a:t>
            </a:r>
          </a:p>
          <a:p>
            <a:pPr eaLnBrk="1" hangingPunct="1">
              <a:buFont typeface="Arial" charset="0"/>
              <a:buNone/>
            </a:pPr>
            <a:endParaRPr lang="en-MY"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dirty="0" smtClean="0"/>
              <a:t>TRAINING REQUIREMENTS</a:t>
            </a:r>
          </a:p>
        </p:txBody>
      </p:sp>
      <p:sp>
        <p:nvSpPr>
          <p:cNvPr id="46084" name="Rectangle 3"/>
          <p:cNvSpPr>
            <a:spLocks noGrp="1" noChangeArrowheads="1"/>
          </p:cNvSpPr>
          <p:nvPr>
            <p:ph idx="1"/>
          </p:nvPr>
        </p:nvSpPr>
        <p:spPr/>
        <p:txBody>
          <a:bodyPr/>
          <a:lstStyle/>
          <a:p>
            <a:pPr eaLnBrk="1" hangingPunct="1">
              <a:lnSpc>
                <a:spcPct val="150000"/>
              </a:lnSpc>
            </a:pPr>
            <a:r>
              <a:rPr lang="en-US" sz="2400" dirty="0" smtClean="0"/>
              <a:t>The practical experience that a registered Graduate Engineer is required to obtain under Section 10 (1) (b) of the Act in order to be entitled to apply for registration as a Professional Engineer shall be carried out in a manner satisfactory to the Board for a period of three years</a:t>
            </a:r>
          </a:p>
        </p:txBody>
      </p:sp>
      <p:sp>
        <p:nvSpPr>
          <p:cNvPr id="12290" name="Slide Number Placeholder 4"/>
          <p:cNvSpPr>
            <a:spLocks noGrp="1"/>
          </p:cNvSpPr>
          <p:nvPr>
            <p:ph type="sldNum" sz="quarter" idx="12"/>
          </p:nvPr>
        </p:nvSpPr>
        <p:spPr>
          <a:xfrm>
            <a:off x="3124200" y="6356350"/>
            <a:ext cx="2895600" cy="365125"/>
          </a:xfrm>
        </p:spPr>
        <p:txBody>
          <a:bodyPr/>
          <a:lstStyle/>
          <a:p>
            <a:pPr algn="ctr"/>
            <a:fld id="{F968D9F5-E989-4E74-A81D-CF4747B89914}" type="slidenum">
              <a:rPr lang="en-US"/>
              <a:pPr algn="ct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lnSpc>
                <a:spcPct val="150000"/>
              </a:lnSpc>
            </a:pPr>
            <a:r>
              <a:rPr lang="en-US" sz="2000" dirty="0"/>
              <a:t>in the planning, design, execution or management of such works as comprised within the profession of engineering;  </a:t>
            </a:r>
          </a:p>
          <a:p>
            <a:pPr lvl="2">
              <a:lnSpc>
                <a:spcPct val="150000"/>
              </a:lnSpc>
            </a:pPr>
            <a:r>
              <a:rPr lang="en-US" sz="1800" dirty="0"/>
              <a:t>in engineering research; or  </a:t>
            </a:r>
          </a:p>
          <a:p>
            <a:pPr lvl="2">
              <a:lnSpc>
                <a:spcPct val="150000"/>
              </a:lnSpc>
            </a:pPr>
            <a:r>
              <a:rPr lang="en-US" sz="1800" dirty="0"/>
              <a:t>in the teaching in a course leading to a qualification in engineering research; or</a:t>
            </a:r>
          </a:p>
          <a:p>
            <a:pPr lvl="2">
              <a:lnSpc>
                <a:spcPct val="150000"/>
              </a:lnSpc>
            </a:pPr>
            <a:r>
              <a:rPr lang="en-US" sz="1800" dirty="0"/>
              <a:t>in the teaching in a course leading to a qualification approved by the Board, and at least one Year of such practical experience shall be obtained in Malaysia under the supervision of a registered Profession Engineer of the same discipline or an approved allied discipline and shall be in fields of engineering practice other than in research or teaching</a:t>
            </a:r>
          </a:p>
        </p:txBody>
      </p:sp>
      <p:sp>
        <p:nvSpPr>
          <p:cNvPr id="4" name="Slide Number Placeholder 3"/>
          <p:cNvSpPr>
            <a:spLocks noGrp="1"/>
          </p:cNvSpPr>
          <p:nvPr>
            <p:ph type="sldNum" sz="quarter" idx="12"/>
          </p:nvPr>
        </p:nvSpPr>
        <p:spPr/>
        <p:txBody>
          <a:bodyPr/>
          <a:lstStyle/>
          <a:p>
            <a:fld id="{96D2CB31-1B69-4652-8BC9-C021D6B051E5}" type="slidenum">
              <a:rPr lang="en-US" smtClean="0"/>
              <a:pPr/>
              <a:t>31</a:t>
            </a:fld>
            <a:endParaRPr lang="en-US"/>
          </a:p>
        </p:txBody>
      </p:sp>
      <p:sp>
        <p:nvSpPr>
          <p:cNvPr id="5" name="Rectangle 2"/>
          <p:cNvSpPr>
            <a:spLocks noGrp="1" noChangeArrowheads="1"/>
          </p:cNvSpPr>
          <p:nvPr>
            <p:ph type="title"/>
          </p:nvPr>
        </p:nvSpPr>
        <p:spPr/>
        <p:txBody>
          <a:bodyPr/>
          <a:lstStyle/>
          <a:p>
            <a:pPr eaLnBrk="1" hangingPunct="1"/>
            <a:r>
              <a:rPr lang="en-US" dirty="0" smtClean="0"/>
              <a:t>TRAINING REQUIREMENTS</a:t>
            </a:r>
          </a:p>
        </p:txBody>
      </p:sp>
    </p:spTree>
    <p:extLst>
      <p:ext uri="{BB962C8B-B14F-4D97-AF65-F5344CB8AC3E}">
        <p14:creationId xmlns="" xmlns:p14="http://schemas.microsoft.com/office/powerpoint/2010/main" val="3887036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smtClean="0"/>
              <a:t>TRAINING REQUIREMENT</a:t>
            </a:r>
          </a:p>
        </p:txBody>
      </p:sp>
      <p:sp>
        <p:nvSpPr>
          <p:cNvPr id="47108" name="Rectangle 3"/>
          <p:cNvSpPr>
            <a:spLocks noGrp="1" noChangeArrowheads="1"/>
          </p:cNvSpPr>
          <p:nvPr>
            <p:ph idx="1"/>
          </p:nvPr>
        </p:nvSpPr>
        <p:spPr/>
        <p:txBody>
          <a:bodyPr>
            <a:normAutofit fontScale="85000" lnSpcReduction="20000"/>
          </a:bodyPr>
          <a:lstStyle/>
          <a:p>
            <a:pPr eaLnBrk="1" hangingPunct="1">
              <a:lnSpc>
                <a:spcPct val="150000"/>
              </a:lnSpc>
            </a:pPr>
            <a:r>
              <a:rPr lang="en-US" sz="2800" dirty="0" smtClean="0"/>
              <a:t>Where there is no Professional Engineer of the same or allied discipline as the candidate in the </a:t>
            </a:r>
            <a:r>
              <a:rPr lang="en-US" sz="2800" dirty="0" err="1" smtClean="0"/>
              <a:t>organisation</a:t>
            </a:r>
            <a:r>
              <a:rPr lang="en-US" sz="2800" dirty="0" smtClean="0"/>
              <a:t> in which the candidate is working, he may seek the approval from BEM to obtain a Professional Engineer from outside his </a:t>
            </a:r>
            <a:r>
              <a:rPr lang="en-US" sz="2800" dirty="0" err="1" smtClean="0"/>
              <a:t>organisation</a:t>
            </a:r>
            <a:r>
              <a:rPr lang="en-US" sz="2800" dirty="0" smtClean="0"/>
              <a:t> to supervise his training</a:t>
            </a:r>
            <a:endParaRPr lang="en-US" dirty="0" smtClean="0"/>
          </a:p>
          <a:p>
            <a:pPr eaLnBrk="1" hangingPunct="1">
              <a:lnSpc>
                <a:spcPct val="150000"/>
              </a:lnSpc>
            </a:pPr>
            <a:r>
              <a:rPr lang="en-US" sz="2800" dirty="0" smtClean="0"/>
              <a:t>The total practical experience to be obtained shall not be less than three years</a:t>
            </a:r>
          </a:p>
          <a:p>
            <a:pPr eaLnBrk="1" hangingPunct="1">
              <a:lnSpc>
                <a:spcPct val="150000"/>
              </a:lnSpc>
            </a:pPr>
            <a:r>
              <a:rPr lang="en-US" sz="2400" dirty="0" smtClean="0"/>
              <a:t>After the candidate has completed the required prescribed </a:t>
            </a:r>
            <a:r>
              <a:rPr lang="en-US" sz="2400" dirty="0" smtClean="0">
                <a:hlinkClick r:id="rId2"/>
              </a:rPr>
              <a:t>training</a:t>
            </a:r>
            <a:r>
              <a:rPr lang="en-US" sz="2400" dirty="0" smtClean="0"/>
              <a:t>, he may apply to sit for the </a:t>
            </a:r>
            <a:r>
              <a:rPr lang="en-US" sz="2400" dirty="0" smtClean="0">
                <a:hlinkClick r:id="rId3"/>
              </a:rPr>
              <a:t>Professional Assessment Examination</a:t>
            </a:r>
            <a:r>
              <a:rPr lang="en-US" sz="2400" dirty="0" smtClean="0"/>
              <a:t> (PAE) conducted by BEM</a:t>
            </a:r>
          </a:p>
        </p:txBody>
      </p:sp>
      <p:sp>
        <p:nvSpPr>
          <p:cNvPr id="13314" name="Slide Number Placeholder 4"/>
          <p:cNvSpPr>
            <a:spLocks noGrp="1"/>
          </p:cNvSpPr>
          <p:nvPr>
            <p:ph type="sldNum" sz="quarter" idx="12"/>
          </p:nvPr>
        </p:nvSpPr>
        <p:spPr>
          <a:xfrm>
            <a:off x="3124200" y="6356350"/>
            <a:ext cx="2895600" cy="365125"/>
          </a:xfrm>
        </p:spPr>
        <p:txBody>
          <a:bodyPr/>
          <a:lstStyle/>
          <a:p>
            <a:pPr algn="ctr"/>
            <a:fld id="{CC949A87-57EE-4E64-A2FF-3E86AFFA7910}" type="slidenum">
              <a:rPr lang="en-US"/>
              <a:pPr algn="ct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NEW REQUIREMENTS</a:t>
            </a:r>
          </a:p>
        </p:txBody>
      </p:sp>
      <p:sp>
        <p:nvSpPr>
          <p:cNvPr id="48131" name="Content Placeholder 2"/>
          <p:cNvSpPr>
            <a:spLocks noGrp="1"/>
          </p:cNvSpPr>
          <p:nvPr>
            <p:ph idx="1"/>
          </p:nvPr>
        </p:nvSpPr>
        <p:spPr/>
        <p:txBody>
          <a:bodyPr/>
          <a:lstStyle/>
          <a:p>
            <a:pPr eaLnBrk="1" hangingPunct="1"/>
            <a:r>
              <a:rPr lang="en-US" sz="2800" smtClean="0"/>
              <a:t>From January 1, 2007, the PAE would be conducted solely by IEM on behalf of BEM</a:t>
            </a:r>
          </a:p>
          <a:p>
            <a:pPr eaLnBrk="1" hangingPunct="1"/>
            <a:r>
              <a:rPr lang="en-US" sz="2800" smtClean="0"/>
              <a:t>New requirements as in BEM circular No. 2/2005</a:t>
            </a:r>
          </a:p>
          <a:p>
            <a:pPr eaLnBrk="1" hangingPunct="1"/>
            <a:r>
              <a:rPr lang="en-US" sz="2800" smtClean="0"/>
              <a:t>New Competency Assessment Examination (CAE)</a:t>
            </a:r>
          </a:p>
          <a:p>
            <a:pPr eaLnBrk="1" hangingPunct="1"/>
            <a:r>
              <a:rPr lang="en-US" sz="2800" smtClean="0"/>
              <a:t>From  January 1, 2008, candidates who want to sit for 	the PAE will also have to sit for an additional competency examination (CAE)</a:t>
            </a:r>
            <a:endParaRPr lang="en-US" sz="2800" b="1" smtClean="0"/>
          </a:p>
          <a:p>
            <a:pPr eaLnBrk="1" hangingPunct="1"/>
            <a:r>
              <a:rPr lang="en-US" sz="2800" smtClean="0"/>
              <a:t>The CAE will cover competency in the practice as well as in the laws of the land</a:t>
            </a:r>
          </a:p>
          <a:p>
            <a:pPr eaLnBrk="1" hangingPunct="1"/>
            <a:endParaRPr lang="en-US" sz="1200" smtClean="0"/>
          </a:p>
        </p:txBody>
      </p:sp>
      <p:sp>
        <p:nvSpPr>
          <p:cNvPr id="48132" name="Slide Number Placeholder 3"/>
          <p:cNvSpPr>
            <a:spLocks noGrp="1"/>
          </p:cNvSpPr>
          <p:nvPr>
            <p:ph type="sldNum" sz="quarter" idx="12"/>
          </p:nvPr>
        </p:nvSpPr>
        <p:spPr bwMode="auto">
          <a:noFill/>
          <a:ln>
            <a:miter lim="800000"/>
            <a:headEnd/>
            <a:tailEnd/>
          </a:ln>
        </p:spPr>
        <p:txBody>
          <a:bodyPr/>
          <a:lstStyle/>
          <a:p>
            <a:fld id="{C8B6D82E-ABC2-49A3-88D6-49F9E4224F70}"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F19305-4858-40C6-B3AD-21F8B43AE95A}" type="slidenum">
              <a:rPr lang="en-US"/>
              <a:pPr/>
              <a:t>34</a:t>
            </a:fld>
            <a:endParaRPr lang="en-US"/>
          </a:p>
        </p:txBody>
      </p:sp>
      <p:pic>
        <p:nvPicPr>
          <p:cNvPr id="49157" name="Picture 2"/>
          <p:cNvPicPr>
            <a:picLocks noChangeAspect="1" noChangeArrowheads="1"/>
          </p:cNvPicPr>
          <p:nvPr/>
        </p:nvPicPr>
        <p:blipFill>
          <a:blip r:embed="rId2" cstate="print"/>
          <a:srcRect/>
          <a:stretch>
            <a:fillRect/>
          </a:stretch>
        </p:blipFill>
        <p:spPr bwMode="auto">
          <a:xfrm>
            <a:off x="1219200" y="0"/>
            <a:ext cx="7620000" cy="6705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AA873C-9965-4333-AE62-E7D3C7F7E96B}" type="slidenum">
              <a:rPr lang="en-US"/>
              <a:pPr/>
              <a:t>35</a:t>
            </a:fld>
            <a:endParaRPr lang="en-US"/>
          </a:p>
        </p:txBody>
      </p:sp>
      <p:sp>
        <p:nvSpPr>
          <p:cNvPr id="1030" name="Rectangle 2"/>
          <p:cNvSpPr>
            <a:spLocks noChangeArrowheads="1"/>
          </p:cNvSpPr>
          <p:nvPr/>
        </p:nvSpPr>
        <p:spPr bwMode="auto">
          <a:xfrm>
            <a:off x="0" y="0"/>
            <a:ext cx="9144000" cy="0"/>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endParaRPr lang="en-US"/>
          </a:p>
        </p:txBody>
      </p:sp>
      <p:graphicFrame>
        <p:nvGraphicFramePr>
          <p:cNvPr id="1026" name="Object 1"/>
          <p:cNvGraphicFramePr>
            <a:graphicFrameLocks noChangeAspect="1"/>
          </p:cNvGraphicFramePr>
          <p:nvPr/>
        </p:nvGraphicFramePr>
        <p:xfrm>
          <a:off x="1219200" y="13494"/>
          <a:ext cx="7467600" cy="6706394"/>
        </p:xfrm>
        <a:graphic>
          <a:graphicData uri="http://schemas.openxmlformats.org/presentationml/2006/ole">
            <p:oleObj spid="_x0000_s1035" name="Acrobat Document" r:id="rId3" imgW="7779960" imgH="10050480" progId="AcroExch.Document">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r>
              <a:rPr lang="en-US" smtClean="0"/>
              <a:t>ENTITLEMENT OF A PROFESSIONAL ENGINEER</a:t>
            </a:r>
          </a:p>
        </p:txBody>
      </p:sp>
      <p:sp>
        <p:nvSpPr>
          <p:cNvPr id="50179" name="Content Placeholder 2"/>
          <p:cNvSpPr>
            <a:spLocks noGrp="1"/>
          </p:cNvSpPr>
          <p:nvPr>
            <p:ph idx="1"/>
          </p:nvPr>
        </p:nvSpPr>
        <p:spPr/>
        <p:txBody>
          <a:bodyPr/>
          <a:lstStyle/>
          <a:p>
            <a:pPr eaLnBrk="1" hangingPunct="1">
              <a:buFont typeface="Arial" charset="0"/>
              <a:buNone/>
            </a:pPr>
            <a:r>
              <a:rPr lang="en-US" dirty="0" smtClean="0"/>
              <a:t> </a:t>
            </a:r>
          </a:p>
          <a:p>
            <a:pPr eaLnBrk="1" hangingPunct="1"/>
            <a:r>
              <a:rPr lang="en-US" u="sng" dirty="0" err="1" smtClean="0"/>
              <a:t>Ingeniur</a:t>
            </a:r>
            <a:r>
              <a:rPr lang="en-US" dirty="0" smtClean="0"/>
              <a:t> : use of prefix </a:t>
            </a:r>
            <a:r>
              <a:rPr lang="en-US" dirty="0" err="1" smtClean="0"/>
              <a:t>Ir</a:t>
            </a:r>
            <a:endParaRPr lang="en-US" dirty="0" smtClean="0"/>
          </a:p>
          <a:p>
            <a:pPr eaLnBrk="1" hangingPunct="1"/>
            <a:endParaRPr lang="en-US" u="sng" dirty="0" smtClean="0"/>
          </a:p>
          <a:p>
            <a:pPr eaLnBrk="1" hangingPunct="1"/>
            <a:r>
              <a:rPr lang="en-US" u="sng" dirty="0" smtClean="0"/>
              <a:t>Professional Engineer</a:t>
            </a:r>
            <a:r>
              <a:rPr lang="en-US" dirty="0" smtClean="0"/>
              <a:t> : use of </a:t>
            </a:r>
            <a:r>
              <a:rPr lang="en-US" dirty="0" err="1" smtClean="0"/>
              <a:t>P.Eng</a:t>
            </a:r>
            <a:r>
              <a:rPr lang="en-US" dirty="0" smtClean="0"/>
              <a:t> at end</a:t>
            </a:r>
          </a:p>
          <a:p>
            <a:pPr eaLnBrk="1" hangingPunct="1">
              <a:buFont typeface="Arial" charset="0"/>
              <a:buNone/>
            </a:pPr>
            <a:endParaRPr lang="en-US" dirty="0" smtClean="0"/>
          </a:p>
          <a:p>
            <a:pPr lvl="1" eaLnBrk="1" hangingPunct="1"/>
            <a:r>
              <a:rPr lang="en-US" dirty="0" smtClean="0"/>
              <a:t>Example: Ir. Wan </a:t>
            </a:r>
            <a:r>
              <a:rPr lang="en-US" dirty="0" err="1" smtClean="0"/>
              <a:t>Khairuddin</a:t>
            </a:r>
            <a:r>
              <a:rPr lang="en-US" dirty="0" smtClean="0"/>
              <a:t> Wan Ali, </a:t>
            </a:r>
            <a:r>
              <a:rPr lang="en-US" dirty="0" err="1" smtClean="0"/>
              <a:t>P.Eng</a:t>
            </a: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fld id="{1BFB30ED-9D59-45F4-B6C8-71278DB6009C}"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143000" y="2084388"/>
            <a:ext cx="6629400" cy="1470025"/>
          </a:xfrm>
        </p:spPr>
        <p:txBody>
          <a:bodyPr>
            <a:normAutofit fontScale="90000"/>
          </a:bodyPr>
          <a:lstStyle/>
          <a:p>
            <a:pPr marL="1147763" indent="-1147763" eaLnBrk="1" hangingPunct="1"/>
            <a:r>
              <a:rPr lang="en-US" sz="4000" dirty="0" smtClean="0"/>
              <a:t>2.1.2 Professional Assessment Examination, PAE</a:t>
            </a:r>
            <a:endParaRPr lang="en-US" sz="4000" i="1"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219200" y="152400"/>
            <a:ext cx="7638288" cy="1143000"/>
          </a:xfrm>
        </p:spPr>
        <p:txBody>
          <a:bodyPr>
            <a:noAutofit/>
          </a:bodyPr>
          <a:lstStyle/>
          <a:p>
            <a:pPr eaLnBrk="1" hangingPunct="1"/>
            <a:r>
              <a:rPr lang="en-US" sz="3600" b="1" dirty="0" smtClean="0"/>
              <a:t>PROFESSIONAL ASSESSMENT EXAMINATION (PAE)</a:t>
            </a:r>
            <a:r>
              <a:rPr lang="en-US" sz="3600" dirty="0" smtClean="0"/>
              <a:t> </a:t>
            </a:r>
          </a:p>
        </p:txBody>
      </p:sp>
      <p:sp>
        <p:nvSpPr>
          <p:cNvPr id="52228" name="Rectangle 3"/>
          <p:cNvSpPr>
            <a:spLocks noGrp="1" noChangeArrowheads="1"/>
          </p:cNvSpPr>
          <p:nvPr>
            <p:ph idx="1"/>
          </p:nvPr>
        </p:nvSpPr>
        <p:spPr>
          <a:xfrm>
            <a:off x="1435608" y="1981200"/>
            <a:ext cx="7498080" cy="4267200"/>
          </a:xfrm>
        </p:spPr>
        <p:txBody>
          <a:bodyPr>
            <a:normAutofit fontScale="92500" lnSpcReduction="10000"/>
          </a:bodyPr>
          <a:lstStyle/>
          <a:p>
            <a:pPr eaLnBrk="1" hangingPunct="1">
              <a:lnSpc>
                <a:spcPct val="150000"/>
              </a:lnSpc>
            </a:pPr>
            <a:r>
              <a:rPr lang="en-US" sz="2800" dirty="0" smtClean="0"/>
              <a:t>REQUIREMENTS &amp; PROCEDURES</a:t>
            </a:r>
          </a:p>
          <a:p>
            <a:pPr lvl="1" eaLnBrk="1" hangingPunct="1">
              <a:lnSpc>
                <a:spcPct val="150000"/>
              </a:lnSpc>
            </a:pPr>
            <a:r>
              <a:rPr lang="en-US" sz="2400" dirty="0" smtClean="0"/>
              <a:t>Application Form G is to be submitted together with the prescribed fee of RM200.00 </a:t>
            </a:r>
          </a:p>
          <a:p>
            <a:pPr lvl="1" eaLnBrk="1" hangingPunct="1">
              <a:lnSpc>
                <a:spcPct val="150000"/>
              </a:lnSpc>
            </a:pPr>
            <a:r>
              <a:rPr lang="en-US" sz="2400" dirty="0" smtClean="0"/>
              <a:t>On approval of the application, BEM shall appoint a Principal Examiner who in turn shall appoint a Second Examiner</a:t>
            </a:r>
          </a:p>
          <a:p>
            <a:pPr lvl="2" eaLnBrk="1" hangingPunct="1">
              <a:lnSpc>
                <a:spcPct val="150000"/>
              </a:lnSpc>
            </a:pPr>
            <a:r>
              <a:rPr lang="en-US" sz="2000" dirty="0" smtClean="0"/>
              <a:t>The Examiners shall be either of the same or approved allied discipline as that of the candidate.</a:t>
            </a:r>
          </a:p>
          <a:p>
            <a:pPr lvl="1" eaLnBrk="1" hangingPunct="1">
              <a:lnSpc>
                <a:spcPct val="150000"/>
              </a:lnSpc>
              <a:buFont typeface="Arial" charset="0"/>
              <a:buNone/>
            </a:pPr>
            <a:endParaRPr lang="en-US" sz="2400" dirty="0" smtClean="0"/>
          </a:p>
        </p:txBody>
      </p:sp>
      <p:sp>
        <p:nvSpPr>
          <p:cNvPr id="8194" name="Slide Number Placeholder 4"/>
          <p:cNvSpPr>
            <a:spLocks noGrp="1"/>
          </p:cNvSpPr>
          <p:nvPr>
            <p:ph type="sldNum" sz="quarter" idx="12"/>
          </p:nvPr>
        </p:nvSpPr>
        <p:spPr>
          <a:xfrm>
            <a:off x="3124200" y="6356350"/>
            <a:ext cx="2895600" cy="365125"/>
          </a:xfrm>
        </p:spPr>
        <p:txBody>
          <a:bodyPr/>
          <a:lstStyle/>
          <a:p>
            <a:pPr algn="ctr"/>
            <a:fld id="{AA55ED69-395E-4F82-AB96-42276C2721B5}" type="slidenum">
              <a:rPr lang="en-US"/>
              <a:pPr algn="ct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447800" y="152400"/>
            <a:ext cx="7498080" cy="1143000"/>
          </a:xfrm>
        </p:spPr>
        <p:txBody>
          <a:bodyPr>
            <a:noAutofit/>
          </a:bodyPr>
          <a:lstStyle/>
          <a:p>
            <a:pPr eaLnBrk="1" hangingPunct="1"/>
            <a:r>
              <a:rPr lang="en-US" sz="3600" b="1" dirty="0" smtClean="0"/>
              <a:t>PROFESSIONAL ASSESSMENT EXAMINATION (PAE)</a:t>
            </a:r>
          </a:p>
        </p:txBody>
      </p:sp>
      <p:sp>
        <p:nvSpPr>
          <p:cNvPr id="53252" name="Rectangle 3"/>
          <p:cNvSpPr>
            <a:spLocks noGrp="1" noChangeArrowheads="1"/>
          </p:cNvSpPr>
          <p:nvPr>
            <p:ph idx="1"/>
          </p:nvPr>
        </p:nvSpPr>
        <p:spPr>
          <a:xfrm>
            <a:off x="1435608" y="1447800"/>
            <a:ext cx="7498080" cy="5105400"/>
          </a:xfrm>
        </p:spPr>
        <p:txBody>
          <a:bodyPr>
            <a:normAutofit fontScale="70000" lnSpcReduction="20000"/>
          </a:bodyPr>
          <a:lstStyle/>
          <a:p>
            <a:pPr lvl="1" eaLnBrk="1" hangingPunct="1">
              <a:lnSpc>
                <a:spcPct val="160000"/>
              </a:lnSpc>
            </a:pPr>
            <a:r>
              <a:rPr lang="en-US" sz="2000" dirty="0" smtClean="0"/>
              <a:t>The Principal Examiner shall write to the candidate advising the date by which the documents required for the Examination are to be sent to him and the place, time and date of the Examination</a:t>
            </a:r>
          </a:p>
          <a:p>
            <a:pPr lvl="1" eaLnBrk="1" hangingPunct="1">
              <a:lnSpc>
                <a:spcPct val="160000"/>
              </a:lnSpc>
            </a:pPr>
            <a:r>
              <a:rPr lang="en-US" sz="2000" dirty="0" smtClean="0"/>
              <a:t>All documents required by the Principal Examiner shall be sent to him by post</a:t>
            </a:r>
          </a:p>
          <a:p>
            <a:pPr lvl="1" eaLnBrk="1" hangingPunct="1">
              <a:lnSpc>
                <a:spcPct val="160000"/>
              </a:lnSpc>
            </a:pPr>
            <a:r>
              <a:rPr lang="en-US" sz="2000" dirty="0" smtClean="0"/>
              <a:t>The documents shall be accompanied by a completed BEM/Form/PAE/02 (Form I)</a:t>
            </a:r>
          </a:p>
          <a:p>
            <a:pPr lvl="1" eaLnBrk="1" hangingPunct="1">
              <a:lnSpc>
                <a:spcPct val="160000"/>
              </a:lnSpc>
            </a:pPr>
            <a:r>
              <a:rPr lang="en-US" sz="2000" dirty="0" smtClean="0"/>
              <a:t>PAE will consist of professional interview, followed by essay writing</a:t>
            </a:r>
          </a:p>
          <a:p>
            <a:pPr lvl="1" eaLnBrk="1" hangingPunct="1">
              <a:lnSpc>
                <a:spcPct val="160000"/>
              </a:lnSpc>
            </a:pPr>
            <a:r>
              <a:rPr lang="en-US" sz="2000" dirty="0" smtClean="0"/>
              <a:t>In the professional interview, the practical experience of the candidate will be assessed by the Examiners both on time and quality basis</a:t>
            </a:r>
          </a:p>
          <a:p>
            <a:pPr lvl="1" eaLnBrk="1" hangingPunct="1">
              <a:lnSpc>
                <a:spcPct val="160000"/>
              </a:lnSpc>
            </a:pPr>
            <a:r>
              <a:rPr lang="en-US" sz="2000" dirty="0" smtClean="0"/>
              <a:t>The Examiners shall test the candidate during the interview on the following aspects:</a:t>
            </a:r>
          </a:p>
          <a:p>
            <a:pPr lvl="2" eaLnBrk="1" hangingPunct="1">
              <a:lnSpc>
                <a:spcPct val="160000"/>
              </a:lnSpc>
            </a:pPr>
            <a:r>
              <a:rPr lang="en-US" sz="1800" dirty="0" smtClean="0"/>
              <a:t>Understanding of the application of engineering principles to the solution of problems arising from the investigation, planning, design, construction, operation or maintenance of engineering works; or on the subject of his research; and</a:t>
            </a:r>
          </a:p>
          <a:p>
            <a:pPr lvl="2" eaLnBrk="1" hangingPunct="1">
              <a:lnSpc>
                <a:spcPct val="160000"/>
              </a:lnSpc>
            </a:pPr>
            <a:r>
              <a:rPr lang="en-US" sz="1800" dirty="0" smtClean="0"/>
              <a:t>The ability to communicate</a:t>
            </a:r>
          </a:p>
        </p:txBody>
      </p:sp>
      <p:sp>
        <p:nvSpPr>
          <p:cNvPr id="9218" name="Slide Number Placeholder 4"/>
          <p:cNvSpPr>
            <a:spLocks noGrp="1"/>
          </p:cNvSpPr>
          <p:nvPr>
            <p:ph type="sldNum" sz="quarter" idx="12"/>
          </p:nvPr>
        </p:nvSpPr>
        <p:spPr>
          <a:xfrm>
            <a:off x="3124200" y="6356350"/>
            <a:ext cx="2895600" cy="365125"/>
          </a:xfrm>
        </p:spPr>
        <p:txBody>
          <a:bodyPr/>
          <a:lstStyle/>
          <a:p>
            <a:pPr algn="ctr"/>
            <a:fld id="{E0C639B9-5F05-4A73-A3FC-553E53D638B7}" type="slidenum">
              <a:rPr lang="en-US"/>
              <a:pPr algn="ct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143000" y="2084388"/>
            <a:ext cx="7848600" cy="1470025"/>
          </a:xfrm>
        </p:spPr>
        <p:txBody>
          <a:bodyPr/>
          <a:lstStyle/>
          <a:p>
            <a:pPr eaLnBrk="1" hangingPunct="1"/>
            <a:r>
              <a:rPr lang="en-US" sz="4000" dirty="0" smtClean="0"/>
              <a:t>2.1 Board of Engineers Malaysia, BEM</a:t>
            </a:r>
            <a:endParaRPr lang="en-US" sz="4000" i="1"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371600" y="152400"/>
            <a:ext cx="7485888" cy="1112838"/>
          </a:xfrm>
        </p:spPr>
        <p:txBody>
          <a:bodyPr>
            <a:noAutofit/>
          </a:bodyPr>
          <a:lstStyle/>
          <a:p>
            <a:pPr eaLnBrk="1" hangingPunct="1"/>
            <a:r>
              <a:rPr lang="en-US" sz="3600" b="1" dirty="0" smtClean="0"/>
              <a:t>PROFESSIONAL ASSESSMENT EXAMINATION (PAE)</a:t>
            </a:r>
          </a:p>
        </p:txBody>
      </p:sp>
      <p:sp>
        <p:nvSpPr>
          <p:cNvPr id="54276" name="Rectangle 3"/>
          <p:cNvSpPr>
            <a:spLocks noGrp="1" noChangeArrowheads="1"/>
          </p:cNvSpPr>
          <p:nvPr>
            <p:ph idx="1"/>
          </p:nvPr>
        </p:nvSpPr>
        <p:spPr/>
        <p:txBody>
          <a:bodyPr>
            <a:normAutofit fontScale="70000" lnSpcReduction="20000"/>
          </a:bodyPr>
          <a:lstStyle/>
          <a:p>
            <a:pPr lvl="1" eaLnBrk="1" hangingPunct="1">
              <a:lnSpc>
                <a:spcPct val="150000"/>
              </a:lnSpc>
            </a:pPr>
            <a:r>
              <a:rPr lang="en-US" sz="2400" dirty="0" smtClean="0"/>
              <a:t>The candidate is required to write two essays, one each from Section A and Section B. Section A is for an essay related to the candidate's training and experience as stated in his report</a:t>
            </a:r>
          </a:p>
          <a:p>
            <a:pPr lvl="2" eaLnBrk="1" hangingPunct="1">
              <a:lnSpc>
                <a:spcPct val="150000"/>
              </a:lnSpc>
            </a:pPr>
            <a:r>
              <a:rPr lang="en-US" sz="2000" dirty="0" smtClean="0"/>
              <a:t>Essay for Section B will be on the code of ethics</a:t>
            </a:r>
          </a:p>
          <a:p>
            <a:pPr lvl="1" eaLnBrk="1" hangingPunct="1">
              <a:lnSpc>
                <a:spcPct val="150000"/>
              </a:lnSpc>
            </a:pPr>
            <a:r>
              <a:rPr lang="en-US" sz="2400" dirty="0" smtClean="0"/>
              <a:t>The candidate will be required to choose one out of two questions from Section A</a:t>
            </a:r>
          </a:p>
          <a:p>
            <a:pPr lvl="2" eaLnBrk="1" hangingPunct="1">
              <a:lnSpc>
                <a:spcPct val="150000"/>
              </a:lnSpc>
            </a:pPr>
            <a:r>
              <a:rPr lang="en-US" sz="2000" dirty="0" smtClean="0"/>
              <a:t>Candidate is also required to answer a question from two alternative questions selected by the examiners on code of professional conduct (Section B)</a:t>
            </a:r>
          </a:p>
          <a:p>
            <a:pPr lvl="1" eaLnBrk="1" hangingPunct="1">
              <a:lnSpc>
                <a:spcPct val="150000"/>
              </a:lnSpc>
            </a:pPr>
            <a:r>
              <a:rPr lang="en-US" sz="2400" dirty="0" smtClean="0"/>
              <a:t>1 1/2 hours will be allowed for each written paper</a:t>
            </a:r>
          </a:p>
          <a:p>
            <a:pPr lvl="1" eaLnBrk="1" hangingPunct="1">
              <a:lnSpc>
                <a:spcPct val="150000"/>
              </a:lnSpc>
            </a:pPr>
            <a:r>
              <a:rPr lang="en-US" sz="2400" dirty="0" smtClean="0"/>
              <a:t>The essays are intended primarily to test the candidate's ability to marshal his knowledge and thoughts and to express them in words in a clear and concise manner</a:t>
            </a:r>
          </a:p>
        </p:txBody>
      </p:sp>
      <p:sp>
        <p:nvSpPr>
          <p:cNvPr id="10242" name="Slide Number Placeholder 4"/>
          <p:cNvSpPr>
            <a:spLocks noGrp="1"/>
          </p:cNvSpPr>
          <p:nvPr>
            <p:ph type="sldNum" sz="quarter" idx="12"/>
          </p:nvPr>
        </p:nvSpPr>
        <p:spPr>
          <a:xfrm>
            <a:off x="3124200" y="6356350"/>
            <a:ext cx="2895600" cy="365125"/>
          </a:xfrm>
        </p:spPr>
        <p:txBody>
          <a:bodyPr/>
          <a:lstStyle/>
          <a:p>
            <a:pPr algn="ctr"/>
            <a:fld id="{49CC21F2-6560-438E-983A-F47416C3D89A}" type="slidenum">
              <a:rPr lang="en-US"/>
              <a:pPr algn="ct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990600" y="2084388"/>
            <a:ext cx="8001000" cy="1470025"/>
          </a:xfrm>
        </p:spPr>
        <p:txBody>
          <a:bodyPr/>
          <a:lstStyle/>
          <a:p>
            <a:pPr marL="1147763" indent="-1147763" eaLnBrk="1" hangingPunct="1"/>
            <a:r>
              <a:rPr lang="en-US" sz="4000" dirty="0" smtClean="0"/>
              <a:t>2.1.3 Documents Preparation for PAE</a:t>
            </a:r>
            <a:endParaRPr lang="en-US" sz="4000" i="1"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normAutofit fontScale="90000"/>
          </a:bodyPr>
          <a:lstStyle/>
          <a:p>
            <a:pPr eaLnBrk="1" hangingPunct="1"/>
            <a:r>
              <a:rPr lang="en-US" sz="2800" smtClean="0"/>
              <a:t>PREPARATION OF DOCUMENTS FOR PROFESSIONAL ASSESSMENT EXAMINATION (PAE)</a:t>
            </a:r>
            <a:endParaRPr lang="en-US" sz="2400" smtClean="0"/>
          </a:p>
        </p:txBody>
      </p:sp>
      <p:sp>
        <p:nvSpPr>
          <p:cNvPr id="56324" name="Rectangle 3"/>
          <p:cNvSpPr>
            <a:spLocks noGrp="1" noChangeArrowheads="1"/>
          </p:cNvSpPr>
          <p:nvPr>
            <p:ph idx="1"/>
          </p:nvPr>
        </p:nvSpPr>
        <p:spPr/>
        <p:txBody>
          <a:bodyPr>
            <a:normAutofit fontScale="70000" lnSpcReduction="20000"/>
          </a:bodyPr>
          <a:lstStyle/>
          <a:p>
            <a:pPr eaLnBrk="1" hangingPunct="1">
              <a:lnSpc>
                <a:spcPct val="150000"/>
              </a:lnSpc>
              <a:spcBef>
                <a:spcPts val="0"/>
              </a:spcBef>
            </a:pPr>
            <a:r>
              <a:rPr lang="en-US" sz="2800" dirty="0" smtClean="0"/>
              <a:t>A - GENERAL REQUIREMENTS</a:t>
            </a:r>
          </a:p>
          <a:p>
            <a:pPr lvl="1" eaLnBrk="1" hangingPunct="1">
              <a:lnSpc>
                <a:spcPct val="150000"/>
              </a:lnSpc>
              <a:spcBef>
                <a:spcPts val="0"/>
              </a:spcBef>
            </a:pPr>
            <a:r>
              <a:rPr lang="en-US" sz="2400" dirty="0" smtClean="0"/>
              <a:t>Every candidate for the Examination shall submit the following documents</a:t>
            </a:r>
          </a:p>
          <a:p>
            <a:pPr lvl="2" eaLnBrk="1" hangingPunct="1">
              <a:lnSpc>
                <a:spcPct val="150000"/>
              </a:lnSpc>
              <a:spcBef>
                <a:spcPts val="0"/>
              </a:spcBef>
            </a:pPr>
            <a:r>
              <a:rPr lang="en-US" sz="2000" dirty="0" smtClean="0"/>
              <a:t>Two copies of a typewritten report, giving an account of his training and experience</a:t>
            </a:r>
          </a:p>
          <a:p>
            <a:pPr lvl="2" eaLnBrk="1" hangingPunct="1">
              <a:lnSpc>
                <a:spcPct val="150000"/>
              </a:lnSpc>
              <a:spcBef>
                <a:spcPts val="0"/>
              </a:spcBef>
            </a:pPr>
            <a:r>
              <a:rPr lang="en-US" sz="2000" dirty="0" smtClean="0"/>
              <a:t>Single copy of other documents and/or drawings</a:t>
            </a:r>
          </a:p>
          <a:p>
            <a:pPr lvl="1" eaLnBrk="1" hangingPunct="1">
              <a:lnSpc>
                <a:spcPct val="150000"/>
              </a:lnSpc>
              <a:spcBef>
                <a:spcPts val="0"/>
              </a:spcBef>
            </a:pPr>
            <a:r>
              <a:rPr lang="en-US" sz="2400" dirty="0" smtClean="0"/>
              <a:t>Every drawing and document shall be certified by a Professional Engineer who is in a responsible position as the employer or the principal for whom or under whom it was prepared</a:t>
            </a:r>
          </a:p>
          <a:p>
            <a:pPr lvl="2" eaLnBrk="1" hangingPunct="1">
              <a:lnSpc>
                <a:spcPct val="150000"/>
              </a:lnSpc>
              <a:spcBef>
                <a:spcPts val="0"/>
              </a:spcBef>
            </a:pPr>
            <a:r>
              <a:rPr lang="en-US" sz="2000" dirty="0" smtClean="0"/>
              <a:t>In the case of overseas experience, the drawings and documents may be signed by a Professional Engineer</a:t>
            </a:r>
          </a:p>
          <a:p>
            <a:pPr lvl="1" eaLnBrk="1" hangingPunct="1">
              <a:lnSpc>
                <a:spcPct val="150000"/>
              </a:lnSpc>
              <a:spcBef>
                <a:spcPts val="0"/>
              </a:spcBef>
            </a:pPr>
            <a:r>
              <a:rPr lang="en-US" sz="2400" dirty="0" smtClean="0"/>
              <a:t>The Professional Engineer must certify on BEM/Form/PAE/02 (Form I) that the documents and drawings submitted are the work of the candidate</a:t>
            </a:r>
          </a:p>
        </p:txBody>
      </p:sp>
      <p:sp>
        <p:nvSpPr>
          <p:cNvPr id="14338" name="Slide Number Placeholder 4"/>
          <p:cNvSpPr>
            <a:spLocks noGrp="1"/>
          </p:cNvSpPr>
          <p:nvPr>
            <p:ph type="sldNum" sz="quarter" idx="12"/>
          </p:nvPr>
        </p:nvSpPr>
        <p:spPr>
          <a:xfrm>
            <a:off x="3124200" y="6356350"/>
            <a:ext cx="2895600" cy="365125"/>
          </a:xfrm>
        </p:spPr>
        <p:txBody>
          <a:bodyPr/>
          <a:lstStyle/>
          <a:p>
            <a:pPr algn="ctr"/>
            <a:fld id="{00A893C7-3FA7-4B87-8005-9D638214109E}" type="slidenum">
              <a:rPr lang="en-US"/>
              <a:pPr algn="ct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fontScale="90000"/>
          </a:bodyPr>
          <a:lstStyle/>
          <a:p>
            <a:pPr eaLnBrk="1" hangingPunct="1"/>
            <a:r>
              <a:rPr lang="en-US" sz="2800" smtClean="0"/>
              <a:t>PREPARATION OF DOCUMENTS FOR PROFESSIONAL ASSESSMENT EXAMINATION (PAE) </a:t>
            </a:r>
            <a:endParaRPr lang="en-US" sz="2400" smtClean="0"/>
          </a:p>
        </p:txBody>
      </p:sp>
      <p:sp>
        <p:nvSpPr>
          <p:cNvPr id="57348" name="Rectangle 3"/>
          <p:cNvSpPr>
            <a:spLocks noGrp="1" noChangeArrowheads="1"/>
          </p:cNvSpPr>
          <p:nvPr>
            <p:ph idx="1"/>
          </p:nvPr>
        </p:nvSpPr>
        <p:spPr/>
        <p:txBody>
          <a:bodyPr>
            <a:normAutofit fontScale="62500" lnSpcReduction="20000"/>
          </a:bodyPr>
          <a:lstStyle/>
          <a:p>
            <a:pPr eaLnBrk="1" hangingPunct="1">
              <a:lnSpc>
                <a:spcPct val="160000"/>
              </a:lnSpc>
            </a:pPr>
            <a:r>
              <a:rPr lang="en-US" sz="2400" dirty="0" smtClean="0"/>
              <a:t>Submission of the Report</a:t>
            </a:r>
          </a:p>
          <a:p>
            <a:pPr lvl="1" eaLnBrk="1" hangingPunct="1">
              <a:lnSpc>
                <a:spcPct val="160000"/>
              </a:lnSpc>
            </a:pPr>
            <a:r>
              <a:rPr lang="en-US" sz="2000" dirty="0" smtClean="0"/>
              <a:t>The report on training and experience should be of length 1500 - 2000 words and be typewritten on A4 paper</a:t>
            </a:r>
          </a:p>
          <a:p>
            <a:pPr lvl="1" eaLnBrk="1" hangingPunct="1">
              <a:lnSpc>
                <a:spcPct val="160000"/>
              </a:lnSpc>
            </a:pPr>
            <a:r>
              <a:rPr lang="en-US" sz="2000" dirty="0" smtClean="0"/>
              <a:t>The report shall include </a:t>
            </a:r>
            <a:r>
              <a:rPr lang="en-US" sz="2000" dirty="0" err="1" smtClean="0"/>
              <a:t>organisations</a:t>
            </a:r>
            <a:r>
              <a:rPr lang="en-US" sz="2000" dirty="0" smtClean="0"/>
              <a:t> in which the candidate has worked (in chronological order) together with the positions held</a:t>
            </a:r>
          </a:p>
          <a:p>
            <a:pPr lvl="1" eaLnBrk="1" hangingPunct="1">
              <a:lnSpc>
                <a:spcPct val="160000"/>
              </a:lnSpc>
            </a:pPr>
            <a:r>
              <a:rPr lang="en-US" sz="2000" dirty="0" smtClean="0"/>
              <a:t>The duties and responsibilities in each </a:t>
            </a:r>
            <a:r>
              <a:rPr lang="en-US" sz="2000" dirty="0" err="1" smtClean="0"/>
              <a:t>organisation</a:t>
            </a:r>
            <a:r>
              <a:rPr lang="en-US" sz="2000" dirty="0" smtClean="0"/>
              <a:t> together with the works done/projects undertaken and training undergone should be stated</a:t>
            </a:r>
          </a:p>
          <a:p>
            <a:pPr lvl="1" eaLnBrk="1" hangingPunct="1">
              <a:lnSpc>
                <a:spcPct val="160000"/>
              </a:lnSpc>
            </a:pPr>
            <a:r>
              <a:rPr lang="en-US" sz="2000" dirty="0" smtClean="0"/>
              <a:t>The actual involvement of the candidate in the projects undertaken and experience gained is to be emphasized</a:t>
            </a:r>
          </a:p>
          <a:p>
            <a:pPr lvl="1" eaLnBrk="1" hangingPunct="1">
              <a:lnSpc>
                <a:spcPct val="160000"/>
              </a:lnSpc>
            </a:pPr>
            <a:r>
              <a:rPr lang="en-US" sz="2000" dirty="0" smtClean="0"/>
              <a:t>At the end of the report, the candidate should give a summary of the total time spent (since registration as a Graduate Engineer) in months on the following aspects:</a:t>
            </a:r>
          </a:p>
          <a:p>
            <a:pPr lvl="2" eaLnBrk="1" hangingPunct="1">
              <a:lnSpc>
                <a:spcPct val="160000"/>
              </a:lnSpc>
            </a:pPr>
            <a:r>
              <a:rPr lang="en-US" sz="1800" dirty="0" smtClean="0"/>
              <a:t>office/design work</a:t>
            </a:r>
          </a:p>
          <a:p>
            <a:pPr lvl="2" eaLnBrk="1" hangingPunct="1">
              <a:lnSpc>
                <a:spcPct val="160000"/>
              </a:lnSpc>
            </a:pPr>
            <a:r>
              <a:rPr lang="en-US" sz="1800" dirty="0" smtClean="0"/>
              <a:t>site/field experience</a:t>
            </a:r>
          </a:p>
          <a:p>
            <a:pPr lvl="2" eaLnBrk="1" hangingPunct="1">
              <a:lnSpc>
                <a:spcPct val="160000"/>
              </a:lnSpc>
            </a:pPr>
            <a:r>
              <a:rPr lang="en-US" sz="1800" dirty="0" smtClean="0"/>
              <a:t>planning/management, and</a:t>
            </a:r>
          </a:p>
          <a:p>
            <a:pPr lvl="2" eaLnBrk="1" hangingPunct="1">
              <a:lnSpc>
                <a:spcPct val="160000"/>
              </a:lnSpc>
            </a:pPr>
            <a:r>
              <a:rPr lang="en-US" sz="1800" dirty="0" smtClean="0"/>
              <a:t>others (research, teaching etc.)</a:t>
            </a:r>
          </a:p>
        </p:txBody>
      </p:sp>
      <p:sp>
        <p:nvSpPr>
          <p:cNvPr id="16386" name="Slide Number Placeholder 4"/>
          <p:cNvSpPr>
            <a:spLocks noGrp="1"/>
          </p:cNvSpPr>
          <p:nvPr>
            <p:ph type="sldNum" sz="quarter" idx="12"/>
          </p:nvPr>
        </p:nvSpPr>
        <p:spPr>
          <a:xfrm>
            <a:off x="3124200" y="6356350"/>
            <a:ext cx="2895600" cy="365125"/>
          </a:xfrm>
        </p:spPr>
        <p:txBody>
          <a:bodyPr/>
          <a:lstStyle/>
          <a:p>
            <a:pPr algn="ctr"/>
            <a:fld id="{C385CDB7-3D59-4E5F-ADF9-454F0B975B6E}" type="slidenum">
              <a:rPr lang="en-US"/>
              <a:pPr algn="ct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normAutofit fontScale="90000"/>
          </a:bodyPr>
          <a:lstStyle/>
          <a:p>
            <a:pPr eaLnBrk="1" hangingPunct="1"/>
            <a:r>
              <a:rPr lang="en-US" sz="2800" smtClean="0"/>
              <a:t>PREPARATION OF DOCUMENTS FOR PROFESSIONAL ASSESSMENT EXAMINATION (PAE) </a:t>
            </a:r>
            <a:endParaRPr lang="en-US" sz="2400" smtClean="0"/>
          </a:p>
        </p:txBody>
      </p:sp>
      <p:sp>
        <p:nvSpPr>
          <p:cNvPr id="58372" name="Rectangle 3"/>
          <p:cNvSpPr>
            <a:spLocks noGrp="1" noChangeArrowheads="1"/>
          </p:cNvSpPr>
          <p:nvPr>
            <p:ph idx="1"/>
          </p:nvPr>
        </p:nvSpPr>
        <p:spPr>
          <a:xfrm>
            <a:off x="1435608" y="1447800"/>
            <a:ext cx="7498080" cy="5181600"/>
          </a:xfrm>
        </p:spPr>
        <p:txBody>
          <a:bodyPr>
            <a:normAutofit fontScale="70000" lnSpcReduction="20000"/>
          </a:bodyPr>
          <a:lstStyle/>
          <a:p>
            <a:pPr eaLnBrk="1" hangingPunct="1">
              <a:lnSpc>
                <a:spcPct val="160000"/>
              </a:lnSpc>
            </a:pPr>
            <a:r>
              <a:rPr lang="en-US" dirty="0" smtClean="0"/>
              <a:t>Submission of the Drawings/Documents</a:t>
            </a:r>
          </a:p>
          <a:p>
            <a:pPr lvl="1" eaLnBrk="1" hangingPunct="1">
              <a:lnSpc>
                <a:spcPct val="160000"/>
              </a:lnSpc>
            </a:pPr>
            <a:r>
              <a:rPr lang="en-US" dirty="0" smtClean="0"/>
              <a:t>Consideration 1</a:t>
            </a:r>
          </a:p>
          <a:p>
            <a:pPr lvl="2" eaLnBrk="1" hangingPunct="1">
              <a:lnSpc>
                <a:spcPct val="160000"/>
              </a:lnSpc>
            </a:pPr>
            <a:r>
              <a:rPr lang="en-US" dirty="0" smtClean="0"/>
              <a:t>At least two and not more than four working drawings related to the candidate's own work; detailed design calculations prepared by him relating to one or more of the aforesaid drawings; specifications and a set of quantities, comprising abstract, takeoff sheets or shop list all prepared by him relating either to one of the aforesaid drawings, or to other drawings which must also be submitted</a:t>
            </a:r>
          </a:p>
          <a:p>
            <a:pPr lvl="2" eaLnBrk="1" hangingPunct="1">
              <a:lnSpc>
                <a:spcPct val="160000"/>
              </a:lnSpc>
            </a:pPr>
            <a:r>
              <a:rPr lang="en-US" dirty="0" smtClean="0"/>
              <a:t>A candidate may submit an additional drawing not necessarily prepared by him, to illustrate his experience in engineering works</a:t>
            </a:r>
          </a:p>
        </p:txBody>
      </p:sp>
      <p:sp>
        <p:nvSpPr>
          <p:cNvPr id="17410" name="Slide Number Placeholder 4"/>
          <p:cNvSpPr>
            <a:spLocks noGrp="1"/>
          </p:cNvSpPr>
          <p:nvPr>
            <p:ph type="sldNum" sz="quarter" idx="12"/>
          </p:nvPr>
        </p:nvSpPr>
        <p:spPr>
          <a:xfrm>
            <a:off x="3124200" y="6356350"/>
            <a:ext cx="2895600" cy="365125"/>
          </a:xfrm>
        </p:spPr>
        <p:txBody>
          <a:bodyPr/>
          <a:lstStyle/>
          <a:p>
            <a:pPr algn="ctr"/>
            <a:fld id="{BF2593BF-423A-474A-8727-6294DE49BC2B}" type="slidenum">
              <a:rPr lang="en-US"/>
              <a:pPr algn="ct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rmAutofit fontScale="90000"/>
          </a:bodyPr>
          <a:lstStyle/>
          <a:p>
            <a:pPr eaLnBrk="1" hangingPunct="1"/>
            <a:r>
              <a:rPr lang="en-US" sz="2800" smtClean="0"/>
              <a:t>PREPARATION OF DOCUMENTS FOR PROFESSIONAL ASSESSMENT EXAMINATION (PAE) </a:t>
            </a:r>
            <a:endParaRPr lang="en-US" sz="2400" smtClean="0"/>
          </a:p>
        </p:txBody>
      </p:sp>
      <p:sp>
        <p:nvSpPr>
          <p:cNvPr id="59396" name="Rectangle 3"/>
          <p:cNvSpPr>
            <a:spLocks noGrp="1" noChangeArrowheads="1"/>
          </p:cNvSpPr>
          <p:nvPr>
            <p:ph idx="1"/>
          </p:nvPr>
        </p:nvSpPr>
        <p:spPr/>
        <p:txBody>
          <a:bodyPr>
            <a:normAutofit fontScale="70000" lnSpcReduction="20000"/>
          </a:bodyPr>
          <a:lstStyle/>
          <a:p>
            <a:pPr lvl="1" eaLnBrk="1" hangingPunct="1">
              <a:lnSpc>
                <a:spcPct val="160000"/>
              </a:lnSpc>
              <a:spcBef>
                <a:spcPts val="0"/>
              </a:spcBef>
              <a:buFont typeface="Wingdings" pitchFamily="2" charset="2"/>
              <a:buNone/>
            </a:pPr>
            <a:r>
              <a:rPr lang="en-US" sz="2400" dirty="0" smtClean="0"/>
              <a:t>OR</a:t>
            </a:r>
          </a:p>
          <a:p>
            <a:pPr lvl="1" eaLnBrk="1" hangingPunct="1">
              <a:lnSpc>
                <a:spcPct val="160000"/>
              </a:lnSpc>
              <a:spcBef>
                <a:spcPts val="0"/>
              </a:spcBef>
            </a:pPr>
            <a:r>
              <a:rPr lang="en-US" sz="2400" dirty="0" smtClean="0"/>
              <a:t>Consideration 2</a:t>
            </a:r>
          </a:p>
          <a:p>
            <a:pPr lvl="2" eaLnBrk="1" hangingPunct="1">
              <a:lnSpc>
                <a:spcPct val="160000"/>
              </a:lnSpc>
              <a:spcBef>
                <a:spcPts val="0"/>
              </a:spcBef>
            </a:pPr>
            <a:r>
              <a:rPr lang="en-US" sz="2000" dirty="0" smtClean="0"/>
              <a:t>The candidate must submit part of a feasibility study involving functional and economic comparison of the preliminary designs of an engineering system, or a comprehensive report of a major engineering project, or a system design of a major engineering works</a:t>
            </a:r>
          </a:p>
          <a:p>
            <a:pPr lvl="2" eaLnBrk="1" hangingPunct="1">
              <a:lnSpc>
                <a:spcPct val="160000"/>
              </a:lnSpc>
              <a:spcBef>
                <a:spcPts val="0"/>
              </a:spcBef>
            </a:pPr>
            <a:r>
              <a:rPr lang="en-US" sz="2000" dirty="0" smtClean="0"/>
              <a:t>The above documents should include the following</a:t>
            </a:r>
          </a:p>
          <a:p>
            <a:pPr lvl="3" eaLnBrk="1" hangingPunct="1">
              <a:lnSpc>
                <a:spcPct val="160000"/>
              </a:lnSpc>
              <a:spcBef>
                <a:spcPts val="0"/>
              </a:spcBef>
            </a:pPr>
            <a:r>
              <a:rPr lang="en-US" dirty="0" smtClean="0"/>
              <a:t>At least one relevant drawing showing essential features of details of the project or system</a:t>
            </a:r>
          </a:p>
          <a:p>
            <a:pPr lvl="3" eaLnBrk="1" hangingPunct="1">
              <a:lnSpc>
                <a:spcPct val="160000"/>
              </a:lnSpc>
              <a:spcBef>
                <a:spcPts val="0"/>
              </a:spcBef>
            </a:pPr>
            <a:r>
              <a:rPr lang="en-US" dirty="0" smtClean="0"/>
              <a:t>Where appropriate at least three and not more than six sketches containing sufficient details to enable a draughtsman to work them up into working drawings without further guidance</a:t>
            </a:r>
          </a:p>
          <a:p>
            <a:pPr lvl="3" eaLnBrk="1" hangingPunct="1">
              <a:lnSpc>
                <a:spcPct val="160000"/>
              </a:lnSpc>
              <a:spcBef>
                <a:spcPts val="0"/>
              </a:spcBef>
            </a:pPr>
            <a:r>
              <a:rPr lang="en-US" dirty="0" smtClean="0"/>
              <a:t>Preliminary stress or system analysis, where applicable, and</a:t>
            </a:r>
          </a:p>
          <a:p>
            <a:pPr lvl="3" eaLnBrk="1" hangingPunct="1">
              <a:lnSpc>
                <a:spcPct val="160000"/>
              </a:lnSpc>
              <a:spcBef>
                <a:spcPts val="0"/>
              </a:spcBef>
            </a:pPr>
            <a:r>
              <a:rPr lang="en-US" dirty="0" smtClean="0"/>
              <a:t>Quantities, cost analysis or economic analysis as appropriate</a:t>
            </a:r>
          </a:p>
        </p:txBody>
      </p:sp>
      <p:sp>
        <p:nvSpPr>
          <p:cNvPr id="18434" name="Slide Number Placeholder 4"/>
          <p:cNvSpPr>
            <a:spLocks noGrp="1"/>
          </p:cNvSpPr>
          <p:nvPr>
            <p:ph type="sldNum" sz="quarter" idx="12"/>
          </p:nvPr>
        </p:nvSpPr>
        <p:spPr>
          <a:xfrm>
            <a:off x="3124200" y="6356350"/>
            <a:ext cx="2895600" cy="365125"/>
          </a:xfrm>
        </p:spPr>
        <p:txBody>
          <a:bodyPr/>
          <a:lstStyle/>
          <a:p>
            <a:pPr algn="ctr"/>
            <a:fld id="{7383DF0B-A160-419A-B29F-18AA37BFA335}" type="slidenum">
              <a:rPr lang="en-US"/>
              <a:pPr algn="ct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fontScale="90000"/>
          </a:bodyPr>
          <a:lstStyle/>
          <a:p>
            <a:pPr eaLnBrk="1" hangingPunct="1"/>
            <a:r>
              <a:rPr lang="en-US" sz="2800" smtClean="0"/>
              <a:t>PREPARATION OF DOCUMENTS FOR PROFESSIONAL ASSESSMENT EXAMINATION (PAE) </a:t>
            </a:r>
            <a:endParaRPr lang="en-US" sz="2400" smtClean="0"/>
          </a:p>
        </p:txBody>
      </p:sp>
      <p:sp>
        <p:nvSpPr>
          <p:cNvPr id="60420" name="Rectangle 3"/>
          <p:cNvSpPr>
            <a:spLocks noGrp="1" noChangeArrowheads="1"/>
          </p:cNvSpPr>
          <p:nvPr>
            <p:ph idx="1"/>
          </p:nvPr>
        </p:nvSpPr>
        <p:spPr/>
        <p:txBody>
          <a:bodyPr>
            <a:normAutofit fontScale="77500" lnSpcReduction="20000"/>
          </a:bodyPr>
          <a:lstStyle/>
          <a:p>
            <a:pPr lvl="1" eaLnBrk="1" hangingPunct="1">
              <a:lnSpc>
                <a:spcPct val="160000"/>
              </a:lnSpc>
              <a:spcBef>
                <a:spcPts val="0"/>
              </a:spcBef>
              <a:buFont typeface="Wingdings" pitchFamily="2" charset="2"/>
              <a:buNone/>
            </a:pPr>
            <a:r>
              <a:rPr lang="en-US" sz="2400" dirty="0" smtClean="0"/>
              <a:t>OR</a:t>
            </a:r>
          </a:p>
          <a:p>
            <a:pPr lvl="1" eaLnBrk="1" hangingPunct="1">
              <a:lnSpc>
                <a:spcPct val="160000"/>
              </a:lnSpc>
              <a:spcBef>
                <a:spcPts val="0"/>
              </a:spcBef>
            </a:pPr>
            <a:r>
              <a:rPr lang="en-US" sz="2400" dirty="0" smtClean="0"/>
              <a:t>Consideration 3</a:t>
            </a:r>
          </a:p>
          <a:p>
            <a:pPr lvl="2" eaLnBrk="1" hangingPunct="1">
              <a:lnSpc>
                <a:spcPct val="160000"/>
              </a:lnSpc>
              <a:spcBef>
                <a:spcPts val="0"/>
              </a:spcBef>
            </a:pPr>
            <a:r>
              <a:rPr lang="en-US" sz="2000" dirty="0" smtClean="0"/>
              <a:t>In the case of a candidate whose experience is in the installation or operation or maintenance of an engineering plant or engineering system, a detailed description of the installation or operation or maintenance of the plant or system together with the appropriate schedule which he has formulated must be submitted</a:t>
            </a:r>
          </a:p>
          <a:p>
            <a:pPr lvl="2" eaLnBrk="1" hangingPunct="1">
              <a:lnSpc>
                <a:spcPct val="160000"/>
              </a:lnSpc>
              <a:spcBef>
                <a:spcPts val="0"/>
              </a:spcBef>
            </a:pPr>
            <a:r>
              <a:rPr lang="en-US" sz="2000" dirty="0" smtClean="0"/>
              <a:t>In his submission, he should clearly indicate his contribution which shows application of sound engineering principles</a:t>
            </a:r>
          </a:p>
          <a:p>
            <a:pPr lvl="2" eaLnBrk="1" hangingPunct="1">
              <a:lnSpc>
                <a:spcPct val="160000"/>
              </a:lnSpc>
              <a:spcBef>
                <a:spcPts val="0"/>
              </a:spcBef>
            </a:pPr>
            <a:r>
              <a:rPr lang="en-US" sz="2000" dirty="0" smtClean="0"/>
              <a:t>A critical appraisal of the design of the engineering system which may not necessarily be the work of the candidate, should be included</a:t>
            </a:r>
          </a:p>
          <a:p>
            <a:pPr lvl="2" eaLnBrk="1" hangingPunct="1">
              <a:lnSpc>
                <a:spcPct val="160000"/>
              </a:lnSpc>
              <a:spcBef>
                <a:spcPts val="0"/>
              </a:spcBef>
            </a:pPr>
            <a:r>
              <a:rPr lang="en-US" sz="2000" dirty="0" smtClean="0"/>
              <a:t>Details of modifications, if any, made to the existing system as a result of the work of the candidate should also be submitted</a:t>
            </a:r>
          </a:p>
        </p:txBody>
      </p:sp>
      <p:sp>
        <p:nvSpPr>
          <p:cNvPr id="19458" name="Slide Number Placeholder 4"/>
          <p:cNvSpPr>
            <a:spLocks noGrp="1"/>
          </p:cNvSpPr>
          <p:nvPr>
            <p:ph type="sldNum" sz="quarter" idx="12"/>
          </p:nvPr>
        </p:nvSpPr>
        <p:spPr>
          <a:xfrm>
            <a:off x="3124200" y="6356350"/>
            <a:ext cx="2895600" cy="365125"/>
          </a:xfrm>
        </p:spPr>
        <p:txBody>
          <a:bodyPr/>
          <a:lstStyle/>
          <a:p>
            <a:pPr algn="ctr"/>
            <a:fld id="{2075434E-5C6D-4574-8FC3-CCCAF9426A0F}" type="slidenum">
              <a:rPr lang="en-US"/>
              <a:pPr algn="ct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1066800" y="274638"/>
            <a:ext cx="7866888" cy="1143000"/>
          </a:xfrm>
        </p:spPr>
        <p:txBody>
          <a:bodyPr>
            <a:normAutofit fontScale="90000"/>
          </a:bodyPr>
          <a:lstStyle/>
          <a:p>
            <a:pPr eaLnBrk="1" hangingPunct="1"/>
            <a:r>
              <a:rPr lang="en-US" sz="2800" dirty="0" smtClean="0"/>
              <a:t>PREPARATION OF DOCUMENTS FOR PROFESSIONAL ASSESSMENT EXAMINATION (PAE) </a:t>
            </a:r>
          </a:p>
        </p:txBody>
      </p:sp>
      <p:sp>
        <p:nvSpPr>
          <p:cNvPr id="61444" name="Rectangle 3"/>
          <p:cNvSpPr>
            <a:spLocks noGrp="1" noChangeArrowheads="1"/>
          </p:cNvSpPr>
          <p:nvPr>
            <p:ph idx="1"/>
          </p:nvPr>
        </p:nvSpPr>
        <p:spPr/>
        <p:txBody>
          <a:bodyPr>
            <a:normAutofit fontScale="85000" lnSpcReduction="10000"/>
          </a:bodyPr>
          <a:lstStyle/>
          <a:p>
            <a:pPr lvl="1" eaLnBrk="1" hangingPunct="1">
              <a:lnSpc>
                <a:spcPct val="150000"/>
              </a:lnSpc>
              <a:spcBef>
                <a:spcPts val="0"/>
              </a:spcBef>
              <a:buFont typeface="Wingdings" pitchFamily="2" charset="2"/>
              <a:buNone/>
            </a:pPr>
            <a:r>
              <a:rPr lang="en-US" sz="2400" dirty="0" smtClean="0"/>
              <a:t>OR</a:t>
            </a:r>
          </a:p>
          <a:p>
            <a:pPr lvl="1" eaLnBrk="1" hangingPunct="1">
              <a:lnSpc>
                <a:spcPct val="150000"/>
              </a:lnSpc>
              <a:spcBef>
                <a:spcPts val="0"/>
              </a:spcBef>
            </a:pPr>
            <a:r>
              <a:rPr lang="en-US" sz="2400" dirty="0" smtClean="0"/>
              <a:t>Consideration 4  (FOR CANDIDATES ENGAGED IN RESEARCH &amp; TEACHING)</a:t>
            </a:r>
          </a:p>
          <a:p>
            <a:pPr lvl="2" eaLnBrk="1" hangingPunct="1">
              <a:lnSpc>
                <a:spcPct val="150000"/>
              </a:lnSpc>
              <a:spcBef>
                <a:spcPts val="0"/>
              </a:spcBef>
            </a:pPr>
            <a:r>
              <a:rPr lang="en-US" sz="2000" dirty="0" smtClean="0"/>
              <a:t>In the case of a candidate engaged in research and teaching, two copies of a report of not more than 4000 words in evidence of the research carried out by him should be submitted</a:t>
            </a:r>
          </a:p>
          <a:p>
            <a:pPr lvl="2" eaLnBrk="1" hangingPunct="1">
              <a:lnSpc>
                <a:spcPct val="150000"/>
              </a:lnSpc>
              <a:spcBef>
                <a:spcPts val="0"/>
              </a:spcBef>
            </a:pPr>
            <a:r>
              <a:rPr lang="en-US" sz="2000" dirty="0" smtClean="0"/>
              <a:t>This report should include a brief summary of the candidate's research work, stating the subject matter and objectives, together with a short list of any papers he has published</a:t>
            </a:r>
          </a:p>
          <a:p>
            <a:pPr lvl="2" eaLnBrk="1" hangingPunct="1">
              <a:lnSpc>
                <a:spcPct val="150000"/>
              </a:lnSpc>
              <a:spcBef>
                <a:spcPts val="0"/>
              </a:spcBef>
            </a:pPr>
            <a:r>
              <a:rPr lang="en-US" sz="2000" dirty="0" smtClean="0"/>
              <a:t>A thesis prepared for a higher degree is not acceptable but the candidate may include the matter of this thesis together with the new matter</a:t>
            </a:r>
          </a:p>
        </p:txBody>
      </p:sp>
      <p:sp>
        <p:nvSpPr>
          <p:cNvPr id="20482" name="Slide Number Placeholder 4"/>
          <p:cNvSpPr>
            <a:spLocks noGrp="1"/>
          </p:cNvSpPr>
          <p:nvPr>
            <p:ph type="sldNum" sz="quarter" idx="12"/>
          </p:nvPr>
        </p:nvSpPr>
        <p:spPr>
          <a:xfrm>
            <a:off x="3124200" y="6356350"/>
            <a:ext cx="2895600" cy="365125"/>
          </a:xfrm>
        </p:spPr>
        <p:txBody>
          <a:bodyPr/>
          <a:lstStyle/>
          <a:p>
            <a:pPr algn="ctr"/>
            <a:fld id="{A9CBCBB2-F97B-441C-BFA9-381E1E3C4DFF}" type="slidenum">
              <a:rPr lang="en-US"/>
              <a:pPr algn="ct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1143000" y="1295400"/>
            <a:ext cx="7010400" cy="685800"/>
          </a:xfrm>
        </p:spPr>
        <p:txBody>
          <a:bodyPr>
            <a:normAutofit fontScale="90000"/>
          </a:bodyPr>
          <a:lstStyle/>
          <a:p>
            <a:pPr eaLnBrk="1" hangingPunct="1"/>
            <a:r>
              <a:rPr lang="en-US" dirty="0" smtClean="0"/>
              <a:t>Statistics</a:t>
            </a:r>
          </a:p>
        </p:txBody>
      </p:sp>
      <p:sp>
        <p:nvSpPr>
          <p:cNvPr id="62468" name="Rectangle 3"/>
          <p:cNvSpPr>
            <a:spLocks noGrp="1" noChangeArrowheads="1"/>
          </p:cNvSpPr>
          <p:nvPr>
            <p:ph type="body" sz="half" idx="1"/>
          </p:nvPr>
        </p:nvSpPr>
        <p:spPr>
          <a:xfrm>
            <a:off x="1066800" y="1981200"/>
            <a:ext cx="7848600" cy="3886200"/>
          </a:xfrm>
        </p:spPr>
        <p:txBody>
          <a:bodyPr/>
          <a:lstStyle/>
          <a:p>
            <a:pPr eaLnBrk="1" hangingPunct="1"/>
            <a:r>
              <a:rPr lang="en-US" sz="2000" dirty="0" smtClean="0"/>
              <a:t>Total Number of Engineers Registered With BEM (as of 31 December 2009)</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buFont typeface="Arial" charset="0"/>
              <a:buNone/>
            </a:pPr>
            <a:endParaRPr lang="en-US" sz="2000" dirty="0" smtClean="0"/>
          </a:p>
        </p:txBody>
      </p:sp>
      <p:graphicFrame>
        <p:nvGraphicFramePr>
          <p:cNvPr id="196666" name="Group 58"/>
          <p:cNvGraphicFramePr>
            <a:graphicFrameLocks noGrp="1"/>
          </p:cNvGraphicFramePr>
          <p:nvPr>
            <p:ph sz="half" idx="2"/>
            <p:extLst>
              <p:ext uri="{D42A27DB-BD31-4B8C-83A1-F6EECF244321}">
                <p14:modId xmlns="" xmlns:p14="http://schemas.microsoft.com/office/powerpoint/2010/main" val="1813937349"/>
              </p:ext>
            </p:extLst>
          </p:nvPr>
        </p:nvGraphicFramePr>
        <p:xfrm>
          <a:off x="1600200" y="2667000"/>
          <a:ext cx="5257799" cy="2697480"/>
        </p:xfrm>
        <a:graphic>
          <a:graphicData uri="http://schemas.openxmlformats.org/drawingml/2006/table">
            <a:tbl>
              <a:tblPr/>
              <a:tblGrid>
                <a:gridCol w="2743043"/>
                <a:gridCol w="1257378"/>
                <a:gridCol w="1257378"/>
              </a:tblGrid>
              <a:tr h="609600">
                <a:tc>
                  <a:txBody>
                    <a:bodyPr/>
                    <a:lstStyle/>
                    <a:p>
                      <a:pPr marL="0" marR="0" lvl="0" indent="0" algn="l" defTabSz="914400" rtl="0" eaLnBrk="1" fontAlgn="base" latinLnBrk="0" hangingPunct="1">
                        <a:lnSpc>
                          <a:spcPct val="100000"/>
                        </a:lnSpc>
                        <a:spcBef>
                          <a:spcPct val="20000"/>
                        </a:spcBef>
                        <a:spcAft>
                          <a:spcPct val="0"/>
                        </a:spcAft>
                        <a:buClr>
                          <a:srgbClr val="CC0000"/>
                        </a:buClr>
                        <a:buSzPct val="120000"/>
                        <a:buFont typeface="Arial" charset="0"/>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9600">
                <a:tc>
                  <a:txBody>
                    <a:bodyPr/>
                    <a:lstStyle/>
                    <a:p>
                      <a:pPr marL="0" marR="0" lvl="0" indent="0" algn="l"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US" sz="2000" b="0" i="0" u="none" strike="noStrike" cap="none" normalizeH="0" baseline="0" dirty="0" smtClean="0">
                          <a:ln>
                            <a:noFill/>
                          </a:ln>
                          <a:solidFill>
                            <a:schemeClr val="tx1"/>
                          </a:solidFill>
                          <a:effectLst/>
                          <a:latin typeface="Arial" charset="0"/>
                        </a:rPr>
                        <a:t>Professional Engineers (</a:t>
                      </a:r>
                      <a:r>
                        <a:rPr kumimoji="0" lang="en-US" sz="2000" b="0" i="0" u="none" strike="noStrike" cap="none" normalizeH="0" baseline="0" dirty="0" err="1" smtClean="0">
                          <a:ln>
                            <a:noFill/>
                          </a:ln>
                          <a:solidFill>
                            <a:schemeClr val="tx1"/>
                          </a:solidFill>
                          <a:effectLst/>
                          <a:latin typeface="Arial" charset="0"/>
                        </a:rPr>
                        <a:t>Ir</a:t>
                      </a:r>
                      <a:r>
                        <a:rPr kumimoji="0" lang="en-US" sz="20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lang="en-US" sz="2000" kern="1200" dirty="0" smtClean="0">
                          <a:solidFill>
                            <a:schemeClr val="tx1"/>
                          </a:solidFill>
                          <a:latin typeface="Arial" pitchFamily="34" charset="0"/>
                          <a:ea typeface="+mn-ea"/>
                          <a:cs typeface="Arial" pitchFamily="34" charset="0"/>
                        </a:rPr>
                        <a:t>14,084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MY" sz="2000" b="1" i="0" kern="1200" dirty="0" smtClean="0">
                          <a:solidFill>
                            <a:schemeClr val="tx1"/>
                          </a:solidFill>
                          <a:effectLst/>
                          <a:latin typeface="+mn-lt"/>
                          <a:ea typeface="+mn-ea"/>
                          <a:cs typeface="+mn-cs"/>
                        </a:rPr>
                        <a:t>11,387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US" sz="2000" b="0" i="0" u="none" strike="noStrike" cap="none" normalizeH="0" baseline="0" smtClean="0">
                          <a:ln>
                            <a:noFill/>
                          </a:ln>
                          <a:solidFill>
                            <a:schemeClr val="tx1"/>
                          </a:solidFill>
                          <a:effectLst/>
                          <a:latin typeface="Arial" charset="0"/>
                        </a:rPr>
                        <a:t>Graduate Members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lang="en-US" sz="2000" kern="1200" dirty="0" smtClean="0">
                          <a:solidFill>
                            <a:schemeClr val="tx1"/>
                          </a:solidFill>
                          <a:latin typeface="Arial" pitchFamily="34" charset="0"/>
                          <a:ea typeface="+mn-ea"/>
                          <a:cs typeface="Arial" pitchFamily="34" charset="0"/>
                        </a:rPr>
                        <a:t>52,350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MY" sz="2000" b="1" i="0" kern="1200" dirty="0" smtClean="0">
                          <a:solidFill>
                            <a:schemeClr val="tx1"/>
                          </a:solidFill>
                          <a:effectLst/>
                          <a:latin typeface="+mn-lt"/>
                          <a:ea typeface="+mn-ea"/>
                          <a:cs typeface="+mn-cs"/>
                        </a:rPr>
                        <a:t>86,259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US" sz="2000" b="0" i="0" u="none" strike="noStrike" cap="none" normalizeH="0" baseline="0" smtClean="0">
                          <a:ln>
                            <a:noFill/>
                          </a:ln>
                          <a:solidFill>
                            <a:schemeClr val="tx1"/>
                          </a:solidFill>
                          <a:effectLst/>
                          <a:latin typeface="Arial" charset="0"/>
                        </a:rPr>
                        <a:t>TOTAL NO. OF ENGINEERS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US" sz="2000" b="0" i="0" u="none" strike="noStrike" cap="none" normalizeH="0" baseline="0" dirty="0" smtClean="0">
                          <a:ln>
                            <a:noFill/>
                          </a:ln>
                          <a:solidFill>
                            <a:schemeClr val="tx1"/>
                          </a:solidFill>
                          <a:effectLst/>
                          <a:latin typeface="Arial" charset="0"/>
                        </a:rPr>
                        <a:t>66,434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120000"/>
                        <a:buFont typeface="Arial" charset="0"/>
                        <a:buNone/>
                        <a:tabLst/>
                      </a:pPr>
                      <a:r>
                        <a:rPr kumimoji="0" lang="en-US" sz="2000" b="0" i="0" u="none" strike="noStrike" cap="none" normalizeH="0" baseline="0" dirty="0" smtClean="0">
                          <a:ln>
                            <a:noFill/>
                          </a:ln>
                          <a:solidFill>
                            <a:schemeClr val="tx1"/>
                          </a:solidFill>
                          <a:effectLst/>
                          <a:latin typeface="Arial" charset="0"/>
                        </a:rPr>
                        <a:t>97,646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3554" name="Slide Number Placeholder 4"/>
          <p:cNvSpPr>
            <a:spLocks noGrp="1"/>
          </p:cNvSpPr>
          <p:nvPr>
            <p:ph type="sldNum" sz="quarter" idx="10"/>
          </p:nvPr>
        </p:nvSpPr>
        <p:spPr/>
        <p:txBody>
          <a:bodyPr/>
          <a:lstStyle/>
          <a:p>
            <a:fld id="{A9481E9F-F66D-40A9-922E-8E3E99750D3E}" type="slidenum">
              <a:rPr lang="en-US"/>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143000" y="2084388"/>
            <a:ext cx="7010400" cy="1470025"/>
          </a:xfrm>
        </p:spPr>
        <p:txBody>
          <a:bodyPr/>
          <a:lstStyle/>
          <a:p>
            <a:pPr marL="744538" indent="-744538" eaLnBrk="1" hangingPunct="1"/>
            <a:r>
              <a:rPr lang="en-US" sz="4000" dirty="0" smtClean="0"/>
              <a:t>2.2 The Institution of Engineers Malaysia, IEM</a:t>
            </a:r>
            <a:endParaRPr lang="en-US" sz="4000" i="1"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400" smtClean="0"/>
              <a:t>Board of Engineers Malaysia – BEM </a:t>
            </a:r>
          </a:p>
        </p:txBody>
      </p:sp>
      <p:sp>
        <p:nvSpPr>
          <p:cNvPr id="26627" name="Rectangle 3"/>
          <p:cNvSpPr>
            <a:spLocks noGrp="1" noChangeArrowheads="1"/>
          </p:cNvSpPr>
          <p:nvPr>
            <p:ph idx="1"/>
          </p:nvPr>
        </p:nvSpPr>
        <p:spPr/>
        <p:txBody>
          <a:bodyPr/>
          <a:lstStyle/>
          <a:p>
            <a:pPr eaLnBrk="1" hangingPunct="1"/>
            <a:r>
              <a:rPr lang="en-US" dirty="0" smtClean="0"/>
              <a:t>The Board of Engineers Malaysia (BEM)</a:t>
            </a:r>
          </a:p>
          <a:p>
            <a:pPr lvl="1" eaLnBrk="1" hangingPunct="1"/>
            <a:r>
              <a:rPr lang="en-US" dirty="0" smtClean="0"/>
              <a:t>Statutory body constituted under the Registration of Engineers Act 1967 (REA)</a:t>
            </a:r>
          </a:p>
          <a:p>
            <a:pPr lvl="1" eaLnBrk="1" hangingPunct="1"/>
            <a:r>
              <a:rPr lang="en-US" dirty="0" smtClean="0"/>
              <a:t>Officially formed in 23rd August 1972</a:t>
            </a:r>
          </a:p>
          <a:p>
            <a:pPr lvl="1" eaLnBrk="1" hangingPunct="1"/>
            <a:r>
              <a:rPr lang="en-US" dirty="0" smtClean="0"/>
              <a:t>BEM falls within the ambit of responsibility of the Minister of Works</a:t>
            </a:r>
          </a:p>
          <a:p>
            <a:pPr lvl="1" eaLnBrk="1" hangingPunct="1"/>
            <a:r>
              <a:rPr lang="en-US" dirty="0" smtClean="0"/>
              <a:t>Appointment of the Board Members and the Registrar is made by the Minister</a:t>
            </a:r>
          </a:p>
          <a:p>
            <a:pPr lvl="1" eaLnBrk="1" hangingPunct="1">
              <a:buFont typeface="Arial" charset="0"/>
              <a:buNone/>
            </a:pPr>
            <a:endParaRPr lang="en-US" dirty="0" smtClean="0"/>
          </a:p>
        </p:txBody>
      </p:sp>
      <p:sp>
        <p:nvSpPr>
          <p:cNvPr id="33794" name="Slide Number Placeholder 5"/>
          <p:cNvSpPr>
            <a:spLocks noGrp="1"/>
          </p:cNvSpPr>
          <p:nvPr>
            <p:ph type="sldNum" sz="quarter" idx="12"/>
          </p:nvPr>
        </p:nvSpPr>
        <p:spPr/>
        <p:txBody>
          <a:bodyPr/>
          <a:lstStyle/>
          <a:p>
            <a:fld id="{E3BC6C6A-E76F-42E0-9451-012A53532024}" type="slidenum">
              <a:rPr lang="en-US"/>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Introduction to IEM</a:t>
            </a:r>
          </a:p>
        </p:txBody>
      </p:sp>
      <p:sp>
        <p:nvSpPr>
          <p:cNvPr id="64515" name="Rectangle 3"/>
          <p:cNvSpPr>
            <a:spLocks noGrp="1" noChangeArrowheads="1"/>
          </p:cNvSpPr>
          <p:nvPr>
            <p:ph idx="1"/>
          </p:nvPr>
        </p:nvSpPr>
        <p:spPr/>
        <p:txBody>
          <a:bodyPr>
            <a:normAutofit fontScale="77500" lnSpcReduction="20000"/>
          </a:bodyPr>
          <a:lstStyle/>
          <a:p>
            <a:pPr eaLnBrk="1" hangingPunct="1">
              <a:lnSpc>
                <a:spcPct val="150000"/>
              </a:lnSpc>
              <a:spcBef>
                <a:spcPts val="0"/>
              </a:spcBef>
            </a:pPr>
            <a:r>
              <a:rPr lang="en-US" sz="2800" dirty="0" smtClean="0"/>
              <a:t>The Institution of Engineers, Malaysia also known as  IEM</a:t>
            </a:r>
          </a:p>
          <a:p>
            <a:pPr lvl="1">
              <a:lnSpc>
                <a:spcPct val="150000"/>
              </a:lnSpc>
              <a:spcBef>
                <a:spcPts val="0"/>
              </a:spcBef>
            </a:pPr>
            <a:r>
              <a:rPr lang="en-US" sz="2400" dirty="0" smtClean="0"/>
              <a:t>A professional learned society serving more than 15,000 members in Malaysia, overseas and the communities in, which they work</a:t>
            </a:r>
          </a:p>
          <a:p>
            <a:pPr lvl="1" eaLnBrk="1" hangingPunct="1">
              <a:lnSpc>
                <a:spcPct val="150000"/>
              </a:lnSpc>
              <a:spcBef>
                <a:spcPts val="0"/>
              </a:spcBef>
            </a:pPr>
            <a:r>
              <a:rPr lang="en-US" sz="2400" dirty="0" smtClean="0"/>
              <a:t>Formed in 1959 and started out with 60 members</a:t>
            </a:r>
          </a:p>
          <a:p>
            <a:pPr lvl="1" eaLnBrk="1" hangingPunct="1">
              <a:lnSpc>
                <a:spcPct val="150000"/>
              </a:lnSpc>
              <a:spcBef>
                <a:spcPts val="0"/>
              </a:spcBef>
            </a:pPr>
            <a:r>
              <a:rPr lang="en-US" sz="2400" dirty="0" smtClean="0"/>
              <a:t>Membership has increased to 23,309 (data as of 31 March 2011), making it the largest professional body in Malaysia</a:t>
            </a:r>
          </a:p>
          <a:p>
            <a:pPr lvl="1" eaLnBrk="1" hangingPunct="1">
              <a:lnSpc>
                <a:spcPct val="150000"/>
              </a:lnSpc>
              <a:spcBef>
                <a:spcPts val="0"/>
              </a:spcBef>
            </a:pPr>
            <a:r>
              <a:rPr lang="en-US" sz="2400" b="1" dirty="0" smtClean="0"/>
              <a:t>The Corporate member of IEM can apply to BEM for registration as a Professional  Engineer</a:t>
            </a:r>
          </a:p>
          <a:p>
            <a:pPr lvl="1" eaLnBrk="1" hangingPunct="1">
              <a:lnSpc>
                <a:spcPct val="150000"/>
              </a:lnSpc>
              <a:spcBef>
                <a:spcPts val="0"/>
              </a:spcBef>
            </a:pPr>
            <a:r>
              <a:rPr lang="en-US" sz="2400" dirty="0" smtClean="0"/>
              <a:t>Currently, the IEM has five (5) official representatives on the BEM</a:t>
            </a:r>
          </a:p>
          <a:p>
            <a:pPr eaLnBrk="1" hangingPunct="1">
              <a:lnSpc>
                <a:spcPct val="150000"/>
              </a:lnSpc>
              <a:spcBef>
                <a:spcPts val="0"/>
              </a:spcBef>
              <a:buFont typeface="Arial" charset="0"/>
              <a:buNone/>
            </a:pPr>
            <a:endParaRPr lang="en-US" sz="2400" b="1" dirty="0" smtClean="0"/>
          </a:p>
        </p:txBody>
      </p:sp>
      <p:sp>
        <p:nvSpPr>
          <p:cNvPr id="55298" name="Slide Number Placeholder 4"/>
          <p:cNvSpPr>
            <a:spLocks noGrp="1"/>
          </p:cNvSpPr>
          <p:nvPr>
            <p:ph type="sldNum" sz="quarter" idx="12"/>
          </p:nvPr>
        </p:nvSpPr>
        <p:spPr>
          <a:xfrm>
            <a:off x="3124200" y="6245225"/>
            <a:ext cx="2895600" cy="476250"/>
          </a:xfrm>
        </p:spPr>
        <p:txBody>
          <a:bodyPr/>
          <a:lstStyle/>
          <a:p>
            <a:pPr algn="ctr"/>
            <a:fld id="{DD8CE4C3-FB72-45E7-B760-2ACA5A3F614E}" type="slidenum">
              <a:rPr lang="en-US"/>
              <a:pPr algn="ct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TYPE OF IEM MEMBERSHIP</a:t>
            </a:r>
          </a:p>
        </p:txBody>
      </p:sp>
      <p:sp>
        <p:nvSpPr>
          <p:cNvPr id="4" name="Slide Number Placeholder 3"/>
          <p:cNvSpPr>
            <a:spLocks noGrp="1"/>
          </p:cNvSpPr>
          <p:nvPr>
            <p:ph type="sldNum" sz="quarter" idx="12"/>
          </p:nvPr>
        </p:nvSpPr>
        <p:spPr/>
        <p:txBody>
          <a:bodyPr/>
          <a:lstStyle/>
          <a:p>
            <a:fld id="{97A6F8B4-23BF-4D45-B962-B33E4F47B228}" type="slidenum">
              <a:rPr lang="en-US"/>
              <a:pPr/>
              <a:t>51</a:t>
            </a:fld>
            <a:endParaRPr lang="en-US"/>
          </a:p>
        </p:txBody>
      </p:sp>
      <p:sp>
        <p:nvSpPr>
          <p:cNvPr id="65540" name="Text Box 6"/>
          <p:cNvSpPr txBox="1">
            <a:spLocks noChangeArrowheads="1"/>
          </p:cNvSpPr>
          <p:nvPr/>
        </p:nvSpPr>
        <p:spPr bwMode="auto">
          <a:xfrm>
            <a:off x="900113" y="1401763"/>
            <a:ext cx="7416800" cy="5139869"/>
          </a:xfrm>
          <a:prstGeom prst="rect">
            <a:avLst/>
          </a:prstGeom>
          <a:noFill/>
          <a:ln w="9525">
            <a:noFill/>
            <a:miter lim="800000"/>
            <a:headEnd/>
            <a:tailEnd/>
          </a:ln>
        </p:spPr>
        <p:txBody>
          <a:bodyPr>
            <a:spAutoFit/>
          </a:bodyPr>
          <a:lstStyle/>
          <a:p>
            <a:pPr eaLnBrk="0" hangingPunct="0"/>
            <a:endParaRPr lang="en-US" sz="1400" b="1" dirty="0">
              <a:solidFill>
                <a:srgbClr val="0000CC"/>
              </a:solidFill>
            </a:endParaRPr>
          </a:p>
          <a:p>
            <a:pPr eaLnBrk="0" hangingPunct="0">
              <a:buClr>
                <a:srgbClr val="FF3300"/>
              </a:buClr>
              <a:buFont typeface="Wingdings" pitchFamily="2" charset="2"/>
              <a:buChar char="þ"/>
            </a:pPr>
            <a:r>
              <a:rPr lang="en-US" sz="2400" dirty="0"/>
              <a:t> </a:t>
            </a:r>
            <a:r>
              <a:rPr lang="en-US" b="1" u="sng" dirty="0"/>
              <a:t>Student Member</a:t>
            </a:r>
            <a:r>
              <a:rPr lang="en-US" dirty="0"/>
              <a:t> – open to all engineering students</a:t>
            </a:r>
          </a:p>
          <a:p>
            <a:pPr eaLnBrk="0" hangingPunct="0">
              <a:buClr>
                <a:srgbClr val="FF3300"/>
              </a:buClr>
              <a:buFont typeface="Wingdings" pitchFamily="2" charset="2"/>
              <a:buChar char="þ"/>
            </a:pPr>
            <a:endParaRPr lang="en-US" sz="1000" dirty="0"/>
          </a:p>
          <a:p>
            <a:pPr marL="287338" indent="-287338" eaLnBrk="0" hangingPunct="0">
              <a:buClr>
                <a:srgbClr val="FF3300"/>
              </a:buClr>
              <a:buFont typeface="Wingdings" pitchFamily="2" charset="2"/>
              <a:buChar char="þ"/>
            </a:pPr>
            <a:r>
              <a:rPr lang="en-US" b="1" u="sng" dirty="0" smtClean="0"/>
              <a:t>Graduate </a:t>
            </a:r>
            <a:r>
              <a:rPr lang="en-US" b="1" u="sng" dirty="0"/>
              <a:t>Member</a:t>
            </a:r>
            <a:r>
              <a:rPr lang="en-US" dirty="0"/>
              <a:t> – open to all practicing engineers registered with BEM</a:t>
            </a:r>
          </a:p>
          <a:p>
            <a:pPr eaLnBrk="0" hangingPunct="0">
              <a:buClr>
                <a:srgbClr val="FF3300"/>
              </a:buClr>
              <a:buFont typeface="Wingdings" pitchFamily="2" charset="2"/>
              <a:buNone/>
            </a:pPr>
            <a:r>
              <a:rPr lang="en-US" sz="1000" dirty="0"/>
              <a:t> </a:t>
            </a:r>
          </a:p>
          <a:p>
            <a:pPr marL="341313" indent="-341313" eaLnBrk="0" hangingPunct="0">
              <a:buClr>
                <a:srgbClr val="FF3300"/>
              </a:buClr>
              <a:buFont typeface="Wingdings" pitchFamily="2" charset="2"/>
              <a:buChar char="þ"/>
            </a:pPr>
            <a:r>
              <a:rPr lang="en-US" b="1" u="sng" dirty="0" smtClean="0"/>
              <a:t>Corporate </a:t>
            </a:r>
            <a:r>
              <a:rPr lang="en-US" b="1" u="sng" dirty="0"/>
              <a:t>/ Fellow Member</a:t>
            </a:r>
            <a:r>
              <a:rPr lang="en-US" dirty="0"/>
              <a:t> – upgrading for experience engineers leading to Professional Engineer status</a:t>
            </a:r>
          </a:p>
          <a:p>
            <a:pPr eaLnBrk="0" hangingPunct="0">
              <a:buClr>
                <a:srgbClr val="FF3300"/>
              </a:buClr>
              <a:buFont typeface="Wingdings" pitchFamily="2" charset="2"/>
              <a:buChar char="þ"/>
            </a:pPr>
            <a:endParaRPr lang="en-US" sz="1000" dirty="0"/>
          </a:p>
          <a:p>
            <a:pPr marL="341313" indent="-341313" eaLnBrk="0" hangingPunct="0">
              <a:buClr>
                <a:srgbClr val="FF3300"/>
              </a:buClr>
              <a:buFont typeface="Wingdings" pitchFamily="2" charset="2"/>
              <a:buChar char="þ"/>
            </a:pPr>
            <a:r>
              <a:rPr lang="en-US" u="sng" dirty="0" smtClean="0"/>
              <a:t>Associate </a:t>
            </a:r>
            <a:r>
              <a:rPr lang="en-US" u="sng" dirty="0"/>
              <a:t>Member</a:t>
            </a:r>
            <a:r>
              <a:rPr lang="en-US" dirty="0"/>
              <a:t> – non-degree engineering practitioner; diploma or certificate holders</a:t>
            </a:r>
          </a:p>
          <a:p>
            <a:pPr eaLnBrk="0" hangingPunct="0">
              <a:buClr>
                <a:srgbClr val="FF3300"/>
              </a:buClr>
              <a:buFont typeface="Wingdings" pitchFamily="2" charset="2"/>
              <a:buChar char="þ"/>
            </a:pPr>
            <a:endParaRPr lang="en-US" sz="1000" dirty="0"/>
          </a:p>
          <a:p>
            <a:pPr marL="341313" indent="-341313" eaLnBrk="0" hangingPunct="0">
              <a:buClr>
                <a:srgbClr val="FF3300"/>
              </a:buClr>
              <a:buFont typeface="Wingdings" pitchFamily="2" charset="2"/>
              <a:buChar char="þ"/>
            </a:pPr>
            <a:r>
              <a:rPr lang="en-US" u="sng" dirty="0" smtClean="0"/>
              <a:t>Incorporated </a:t>
            </a:r>
            <a:r>
              <a:rPr lang="en-US" u="sng" dirty="0"/>
              <a:t>Member</a:t>
            </a:r>
            <a:r>
              <a:rPr lang="en-US" dirty="0"/>
              <a:t> – Professional Engineers from international Engineering Institution recognized by IEM</a:t>
            </a:r>
          </a:p>
          <a:p>
            <a:pPr eaLnBrk="0" hangingPunct="0">
              <a:buClr>
                <a:srgbClr val="FF3300"/>
              </a:buClr>
              <a:buFont typeface="Wingdings" pitchFamily="2" charset="2"/>
              <a:buChar char="þ"/>
            </a:pPr>
            <a:endParaRPr lang="en-US" sz="1000" dirty="0"/>
          </a:p>
          <a:p>
            <a:pPr marL="341313" indent="-341313" eaLnBrk="0" hangingPunct="0">
              <a:buClr>
                <a:srgbClr val="FF3300"/>
              </a:buClr>
              <a:buFont typeface="Wingdings" pitchFamily="2" charset="2"/>
              <a:buChar char="þ"/>
            </a:pPr>
            <a:r>
              <a:rPr lang="en-US" u="sng" dirty="0" smtClean="0"/>
              <a:t>Honorary </a:t>
            </a:r>
            <a:r>
              <a:rPr lang="en-US" u="sng" dirty="0"/>
              <a:t>Member</a:t>
            </a:r>
            <a:r>
              <a:rPr lang="en-US" dirty="0"/>
              <a:t> – distinguish person who contributed to engineering profession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pPr eaLnBrk="1" hangingPunct="1"/>
            <a:r>
              <a:rPr lang="en-US" smtClean="0"/>
              <a:t>BENEFITS OF IEM MEMBERSHIP</a:t>
            </a:r>
          </a:p>
        </p:txBody>
      </p:sp>
      <p:sp>
        <p:nvSpPr>
          <p:cNvPr id="4" name="Slide Number Placeholder 3"/>
          <p:cNvSpPr>
            <a:spLocks noGrp="1"/>
          </p:cNvSpPr>
          <p:nvPr>
            <p:ph type="sldNum" sz="quarter" idx="12"/>
          </p:nvPr>
        </p:nvSpPr>
        <p:spPr/>
        <p:txBody>
          <a:bodyPr/>
          <a:lstStyle/>
          <a:p>
            <a:fld id="{D27588A5-2CF7-48EB-90C8-F9A8DD4319B3}" type="slidenum">
              <a:rPr lang="en-US"/>
              <a:pPr/>
              <a:t>52</a:t>
            </a:fld>
            <a:endParaRPr lang="en-US"/>
          </a:p>
        </p:txBody>
      </p:sp>
      <p:sp>
        <p:nvSpPr>
          <p:cNvPr id="66564" name="Text Box 6"/>
          <p:cNvSpPr txBox="1">
            <a:spLocks noChangeArrowheads="1"/>
          </p:cNvSpPr>
          <p:nvPr/>
        </p:nvSpPr>
        <p:spPr bwMode="auto">
          <a:xfrm>
            <a:off x="900113" y="1755775"/>
            <a:ext cx="7559675" cy="4370388"/>
          </a:xfrm>
          <a:prstGeom prst="rect">
            <a:avLst/>
          </a:prstGeom>
          <a:noFill/>
          <a:ln w="9525">
            <a:noFill/>
            <a:miter lim="800000"/>
            <a:headEnd/>
            <a:tailEnd/>
          </a:ln>
        </p:spPr>
        <p:txBody>
          <a:bodyPr>
            <a:spAutoFit/>
          </a:bodyPr>
          <a:lstStyle/>
          <a:p>
            <a:pPr eaLnBrk="0" hangingPunct="0"/>
            <a:endParaRPr lang="en-US" sz="1400" b="1" dirty="0">
              <a:solidFill>
                <a:srgbClr val="0000CC"/>
              </a:solidFill>
            </a:endParaRPr>
          </a:p>
          <a:p>
            <a:pPr marL="403225" indent="-403225" eaLnBrk="0" hangingPunct="0">
              <a:buClr>
                <a:srgbClr val="FF3300"/>
              </a:buClr>
              <a:buFont typeface="Wingdings" pitchFamily="2" charset="2"/>
              <a:buChar char="þ"/>
            </a:pPr>
            <a:r>
              <a:rPr lang="en-US" sz="2400" dirty="0" smtClean="0"/>
              <a:t>Establish </a:t>
            </a:r>
            <a:r>
              <a:rPr lang="en-US" sz="2400" dirty="0"/>
              <a:t>networking groups amongst engineers</a:t>
            </a:r>
          </a:p>
          <a:p>
            <a:pPr eaLnBrk="0" hangingPunct="0">
              <a:buClr>
                <a:srgbClr val="FF3300"/>
              </a:buClr>
              <a:buFont typeface="Wingdings" pitchFamily="2" charset="2"/>
              <a:buChar char="þ"/>
            </a:pPr>
            <a:endParaRPr lang="en-US" sz="1200" dirty="0"/>
          </a:p>
          <a:p>
            <a:pPr marL="403225" indent="-403225" eaLnBrk="0" hangingPunct="0">
              <a:buClr>
                <a:srgbClr val="FF3300"/>
              </a:buClr>
              <a:buFont typeface="Wingdings" pitchFamily="2" charset="2"/>
              <a:buChar char="þ"/>
            </a:pPr>
            <a:r>
              <a:rPr lang="en-US" sz="2400" dirty="0" smtClean="0"/>
              <a:t>Attend </a:t>
            </a:r>
            <a:r>
              <a:rPr lang="en-US" sz="2400" dirty="0"/>
              <a:t>Technical Talks, Seminars or Courses and Technical Visits</a:t>
            </a:r>
          </a:p>
          <a:p>
            <a:pPr eaLnBrk="0" hangingPunct="0">
              <a:buClr>
                <a:srgbClr val="FF3300"/>
              </a:buClr>
              <a:buFont typeface="Wingdings" pitchFamily="2" charset="2"/>
              <a:buChar char="þ"/>
            </a:pPr>
            <a:endParaRPr lang="en-US" sz="1200" dirty="0"/>
          </a:p>
          <a:p>
            <a:pPr marL="457200" indent="-457200" eaLnBrk="0" hangingPunct="0">
              <a:buClr>
                <a:srgbClr val="FF3300"/>
              </a:buClr>
              <a:buFont typeface="Wingdings" pitchFamily="2" charset="2"/>
              <a:buChar char="þ"/>
            </a:pPr>
            <a:r>
              <a:rPr lang="en-US" sz="2400" dirty="0" smtClean="0"/>
              <a:t>Attend </a:t>
            </a:r>
            <a:r>
              <a:rPr lang="en-US" sz="2400" dirty="0"/>
              <a:t>Professional Development Program (PDP)</a:t>
            </a:r>
          </a:p>
          <a:p>
            <a:pPr eaLnBrk="0" hangingPunct="0">
              <a:buClr>
                <a:srgbClr val="FF3300"/>
              </a:buClr>
              <a:buFont typeface="Wingdings" pitchFamily="2" charset="2"/>
              <a:buChar char="þ"/>
            </a:pPr>
            <a:endParaRPr lang="en-US" sz="1200" dirty="0"/>
          </a:p>
          <a:p>
            <a:pPr eaLnBrk="0" hangingPunct="0">
              <a:buClr>
                <a:srgbClr val="FF3300"/>
              </a:buClr>
              <a:buFont typeface="Wingdings" pitchFamily="2" charset="2"/>
              <a:buChar char="þ"/>
            </a:pPr>
            <a:r>
              <a:rPr lang="en-US" sz="2400" dirty="0"/>
              <a:t> Route to Professional Engineers</a:t>
            </a:r>
          </a:p>
          <a:p>
            <a:pPr eaLnBrk="0" hangingPunct="0">
              <a:buClr>
                <a:srgbClr val="FF3300"/>
              </a:buClr>
              <a:buFont typeface="Wingdings" pitchFamily="2" charset="2"/>
              <a:buChar char="þ"/>
            </a:pPr>
            <a:endParaRPr lang="en-US" sz="1200" dirty="0"/>
          </a:p>
          <a:p>
            <a:pPr marL="341313" indent="-341313" eaLnBrk="0" hangingPunct="0">
              <a:buClr>
                <a:srgbClr val="FF3300"/>
              </a:buClr>
              <a:buFont typeface="Wingdings" pitchFamily="2" charset="2"/>
              <a:buChar char="þ"/>
            </a:pPr>
            <a:r>
              <a:rPr lang="en-US" sz="2400" dirty="0"/>
              <a:t> Attend Continuing Professional Development (CPD)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IEM OFFICES</a:t>
            </a:r>
          </a:p>
        </p:txBody>
      </p:sp>
      <p:sp>
        <p:nvSpPr>
          <p:cNvPr id="67587" name="Rectangle 3"/>
          <p:cNvSpPr>
            <a:spLocks noGrp="1" noChangeArrowheads="1"/>
          </p:cNvSpPr>
          <p:nvPr>
            <p:ph idx="1"/>
          </p:nvPr>
        </p:nvSpPr>
        <p:spPr/>
        <p:txBody>
          <a:bodyPr/>
          <a:lstStyle/>
          <a:p>
            <a:pPr eaLnBrk="1" hangingPunct="1"/>
            <a:r>
              <a:rPr lang="en-US" sz="2400" smtClean="0"/>
              <a:t>IEM Southern Branch:</a:t>
            </a:r>
            <a:br>
              <a:rPr lang="en-US" sz="2400" smtClean="0"/>
            </a:br>
            <a:r>
              <a:rPr lang="en-US" sz="2400" smtClean="0"/>
              <a:t>24-B, Jalan Abiad, Taman Tebrau Jaya</a:t>
            </a:r>
            <a:br>
              <a:rPr lang="en-US" sz="2400" smtClean="0"/>
            </a:br>
            <a:r>
              <a:rPr lang="en-US" sz="2400" smtClean="0"/>
              <a:t>80400 Johor Bahru</a:t>
            </a:r>
          </a:p>
          <a:p>
            <a:pPr eaLnBrk="1" hangingPunct="1">
              <a:buFont typeface="Arial" charset="0"/>
              <a:buNone/>
            </a:pPr>
            <a:r>
              <a:rPr lang="en-US" sz="2400" smtClean="0"/>
              <a:t>	Tel: 07-331 9705</a:t>
            </a:r>
          </a:p>
          <a:p>
            <a:pPr eaLnBrk="1" hangingPunct="1">
              <a:buFont typeface="Arial" charset="0"/>
              <a:buNone/>
            </a:pPr>
            <a:endParaRPr lang="en-US" sz="2400" smtClean="0"/>
          </a:p>
          <a:p>
            <a:pPr eaLnBrk="1" hangingPunct="1"/>
            <a:r>
              <a:rPr lang="en-US" sz="2400" smtClean="0"/>
              <a:t>Head-Quarters:</a:t>
            </a:r>
            <a:br>
              <a:rPr lang="en-US" sz="2400" smtClean="0"/>
            </a:br>
            <a:r>
              <a:rPr lang="en-US" sz="2400" smtClean="0"/>
              <a:t>Bangunan Ingenieur, Lot 60/62, Jalan 52/4,</a:t>
            </a:r>
            <a:br>
              <a:rPr lang="en-US" sz="2400" smtClean="0"/>
            </a:br>
            <a:r>
              <a:rPr lang="en-US" sz="2400" smtClean="0"/>
              <a:t>Peti Surat 223</a:t>
            </a:r>
            <a:br>
              <a:rPr lang="en-US" sz="2400" smtClean="0"/>
            </a:br>
            <a:r>
              <a:rPr lang="en-US" sz="2400" smtClean="0"/>
              <a:t>46720 Petaling Jaya, Selangor</a:t>
            </a:r>
          </a:p>
          <a:p>
            <a:pPr eaLnBrk="1" hangingPunct="1">
              <a:buFont typeface="Arial" charset="0"/>
              <a:buNone/>
            </a:pPr>
            <a:r>
              <a:rPr lang="en-US" sz="2400" smtClean="0"/>
              <a:t>	Tel: 03-79684001</a:t>
            </a:r>
          </a:p>
          <a:p>
            <a:pPr eaLnBrk="1" hangingPunct="1"/>
            <a:endParaRPr lang="en-US" sz="2400" smtClean="0"/>
          </a:p>
        </p:txBody>
      </p:sp>
      <p:sp>
        <p:nvSpPr>
          <p:cNvPr id="58370" name="Slide Number Placeholder 4"/>
          <p:cNvSpPr>
            <a:spLocks noGrp="1"/>
          </p:cNvSpPr>
          <p:nvPr>
            <p:ph type="sldNum" sz="quarter" idx="12"/>
          </p:nvPr>
        </p:nvSpPr>
        <p:spPr>
          <a:xfrm>
            <a:off x="3124200" y="6245225"/>
            <a:ext cx="2895600" cy="476250"/>
          </a:xfrm>
        </p:spPr>
        <p:txBody>
          <a:bodyPr/>
          <a:lstStyle/>
          <a:p>
            <a:pPr algn="ctr"/>
            <a:fld id="{1BB19942-A4BE-4410-A66F-410B18F13B2C}" type="slidenum">
              <a:rPr lang="en-US"/>
              <a:pPr algn="ct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1143000" y="2084388"/>
            <a:ext cx="6629400" cy="1470025"/>
          </a:xfrm>
        </p:spPr>
        <p:txBody>
          <a:bodyPr>
            <a:normAutofit fontScale="90000"/>
          </a:bodyPr>
          <a:lstStyle/>
          <a:p>
            <a:pPr marL="690563" indent="-690563" eaLnBrk="1" hangingPunct="1"/>
            <a:r>
              <a:rPr lang="en-US" sz="4000" dirty="0" smtClean="0"/>
              <a:t>2.3 The American Society of Mechanical Engineers, ASME</a:t>
            </a:r>
            <a:endParaRPr lang="en-US" sz="4000" i="1"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marL="342900" indent="-342900" eaLnBrk="1" hangingPunct="1"/>
            <a:r>
              <a:rPr lang="en-US" sz="4000" smtClean="0"/>
              <a:t/>
            </a:r>
            <a:br>
              <a:rPr lang="en-US" sz="4000" smtClean="0"/>
            </a:br>
            <a:r>
              <a:rPr lang="en-US" sz="4000" smtClean="0"/>
              <a:t>The American Society of Mechanical Engineers, ASME</a:t>
            </a:r>
            <a:r>
              <a:rPr lang="en-US" smtClean="0"/>
              <a:t/>
            </a:r>
            <a:br>
              <a:rPr lang="en-US" smtClean="0"/>
            </a:br>
            <a:endParaRPr lang="en-US" smtClean="0"/>
          </a:p>
        </p:txBody>
      </p:sp>
      <p:sp>
        <p:nvSpPr>
          <p:cNvPr id="69635" name="Content Placeholder 2"/>
          <p:cNvSpPr>
            <a:spLocks noGrp="1"/>
          </p:cNvSpPr>
          <p:nvPr>
            <p:ph idx="1"/>
          </p:nvPr>
        </p:nvSpPr>
        <p:spPr/>
        <p:txBody>
          <a:bodyPr>
            <a:normAutofit fontScale="85000" lnSpcReduction="20000"/>
          </a:bodyPr>
          <a:lstStyle/>
          <a:p>
            <a:pPr eaLnBrk="1" hangingPunct="1">
              <a:lnSpc>
                <a:spcPct val="150000"/>
              </a:lnSpc>
              <a:spcBef>
                <a:spcPts val="0"/>
              </a:spcBef>
            </a:pPr>
            <a:r>
              <a:rPr lang="en-US" sz="1800" dirty="0" smtClean="0"/>
              <a:t>ASME is a not-for-profit membership organization that enables collaboration, knowledge sharing, career enrichment, and skills development across all engineering disciplines</a:t>
            </a:r>
          </a:p>
          <a:p>
            <a:pPr eaLnBrk="1" hangingPunct="1">
              <a:lnSpc>
                <a:spcPct val="150000"/>
              </a:lnSpc>
              <a:spcBef>
                <a:spcPts val="0"/>
              </a:spcBef>
            </a:pPr>
            <a:r>
              <a:rPr lang="en-US" sz="1800" dirty="0" smtClean="0"/>
              <a:t>Founded in 1880 by a small group of leading industrialists, ASME has grown through the decades to include more than 120,000 members in over 140 countries around the globe</a:t>
            </a:r>
          </a:p>
          <a:p>
            <a:pPr eaLnBrk="1" hangingPunct="1">
              <a:lnSpc>
                <a:spcPct val="150000"/>
              </a:lnSpc>
              <a:spcBef>
                <a:spcPts val="0"/>
              </a:spcBef>
            </a:pPr>
            <a:r>
              <a:rPr lang="en-US" sz="1800" dirty="0" smtClean="0"/>
              <a:t>ASME’s diverse members range from college students and early-career engineers to project managers, corporate executives, researchers and academic leaders</a:t>
            </a:r>
          </a:p>
          <a:p>
            <a:pPr eaLnBrk="1" hangingPunct="1">
              <a:lnSpc>
                <a:spcPct val="150000"/>
              </a:lnSpc>
              <a:spcBef>
                <a:spcPts val="0"/>
              </a:spcBef>
            </a:pPr>
            <a:r>
              <a:rPr lang="en-US" sz="1800" dirty="0" smtClean="0"/>
              <a:t>ASME serves this wide-ranging technical community through quality programs in continuing education, training and professional development, standards and certification, research, conferences and publications, government relations, and other forms of outreach</a:t>
            </a:r>
          </a:p>
          <a:p>
            <a:pPr eaLnBrk="1" hangingPunct="1">
              <a:lnSpc>
                <a:spcPct val="150000"/>
              </a:lnSpc>
              <a:spcBef>
                <a:spcPts val="0"/>
              </a:spcBef>
            </a:pPr>
            <a:r>
              <a:rPr lang="en-US" sz="1800" dirty="0" smtClean="0"/>
              <a:t>ASME issued its first standard, </a:t>
            </a:r>
            <a:r>
              <a:rPr lang="en-US" sz="1800" i="1" dirty="0" smtClean="0"/>
              <a:t>Code for the Conduct of Trials of Steam Boilers</a:t>
            </a:r>
            <a:r>
              <a:rPr lang="en-US" sz="1800" dirty="0" smtClean="0"/>
              <a:t>, in 1914, starting a development process that has grown to more than 500 codes and standards</a:t>
            </a:r>
          </a:p>
          <a:p>
            <a:pPr eaLnBrk="1" hangingPunct="1">
              <a:lnSpc>
                <a:spcPct val="150000"/>
              </a:lnSpc>
              <a:spcBef>
                <a:spcPts val="0"/>
              </a:spcBef>
            </a:pPr>
            <a:endParaRPr lang="en-US" sz="1200" dirty="0" smtClean="0"/>
          </a:p>
        </p:txBody>
      </p:sp>
      <p:sp>
        <p:nvSpPr>
          <p:cNvPr id="4" name="Slide Number Placeholder 3"/>
          <p:cNvSpPr>
            <a:spLocks noGrp="1"/>
          </p:cNvSpPr>
          <p:nvPr>
            <p:ph type="sldNum" sz="quarter" idx="12"/>
          </p:nvPr>
        </p:nvSpPr>
        <p:spPr/>
        <p:txBody>
          <a:bodyPr/>
          <a:lstStyle/>
          <a:p>
            <a:fld id="{1B1E48A6-ECAB-4913-B04A-0E82A1B9E404}" type="slidenum">
              <a:rPr lang="en-US"/>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1066800" y="2057400"/>
            <a:ext cx="8001000" cy="1470025"/>
          </a:xfrm>
        </p:spPr>
        <p:txBody>
          <a:bodyPr>
            <a:normAutofit fontScale="90000"/>
          </a:bodyPr>
          <a:lstStyle/>
          <a:p>
            <a:pPr marL="627063" indent="-627063" eaLnBrk="1" hangingPunct="1"/>
            <a:r>
              <a:rPr lang="en-US" sz="4000" dirty="0" smtClean="0"/>
              <a:t>2.4 The Institute of Marine Engineering Science and Technology (</a:t>
            </a:r>
            <a:r>
              <a:rPr lang="en-US" sz="4000" dirty="0" err="1" smtClean="0"/>
              <a:t>IMarEST</a:t>
            </a:r>
            <a:r>
              <a:rPr lang="en-US" sz="4000" dirty="0" smtClean="0"/>
              <a:t>) UK</a:t>
            </a:r>
            <a:endParaRPr lang="en-US" sz="4000" i="1" dirty="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pPr eaLnBrk="1" hangingPunct="1"/>
            <a:r>
              <a:rPr lang="en-US" sz="3600" smtClean="0"/>
              <a:t>The Institute of Marine Engineering Science and Technology (IMarEST) UK</a:t>
            </a:r>
          </a:p>
        </p:txBody>
      </p:sp>
      <p:sp>
        <p:nvSpPr>
          <p:cNvPr id="71683" name="Content Placeholder 2"/>
          <p:cNvSpPr>
            <a:spLocks noGrp="1"/>
          </p:cNvSpPr>
          <p:nvPr>
            <p:ph idx="1"/>
          </p:nvPr>
        </p:nvSpPr>
        <p:spPr/>
        <p:txBody>
          <a:bodyPr>
            <a:normAutofit fontScale="92500"/>
          </a:bodyPr>
          <a:lstStyle/>
          <a:p>
            <a:pPr eaLnBrk="1" hangingPunct="1"/>
            <a:r>
              <a:rPr lang="en-US" sz="2800" smtClean="0"/>
              <a:t>The IMarEST was established in London in 1889 then known as The Institute of Marine Engineers but in 2002 changed to IMarEST incorporating marine professional from the marine science and technology segments and is the largest international membership body and learned society for marine professionals with over 15,000 members worldwide</a:t>
            </a:r>
          </a:p>
          <a:p>
            <a:pPr eaLnBrk="1" hangingPunct="1">
              <a:buFont typeface="Arial" charset="0"/>
              <a:buNone/>
            </a:pPr>
            <a:endParaRPr lang="en-US" sz="2800" smtClean="0"/>
          </a:p>
          <a:p>
            <a:pPr eaLnBrk="1" hangingPunct="1"/>
            <a:r>
              <a:rPr lang="en-US" sz="2800" smtClean="0"/>
              <a:t>It has branch offices in 50 countries and a presence in 100 countries worldwide</a:t>
            </a:r>
          </a:p>
          <a:p>
            <a:pPr lvl="1" eaLnBrk="1" hangingPunct="1">
              <a:buFont typeface="Arial" charset="0"/>
              <a:buNone/>
            </a:pPr>
            <a:endParaRPr lang="en-US" sz="1200" smtClean="0"/>
          </a:p>
          <a:p>
            <a:pPr eaLnBrk="1" hangingPunct="1"/>
            <a:endParaRPr lang="en-US" smtClean="0"/>
          </a:p>
        </p:txBody>
      </p:sp>
      <p:sp>
        <p:nvSpPr>
          <p:cNvPr id="4" name="Slide Number Placeholder 3"/>
          <p:cNvSpPr>
            <a:spLocks noGrp="1"/>
          </p:cNvSpPr>
          <p:nvPr>
            <p:ph type="sldNum" sz="quarter" idx="12"/>
          </p:nvPr>
        </p:nvSpPr>
        <p:spPr/>
        <p:txBody>
          <a:bodyPr/>
          <a:lstStyle/>
          <a:p>
            <a:fld id="{7D1850BB-9447-43F0-90DC-CE16C898B22D}"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eaLnBrk="1" hangingPunct="1"/>
            <a:r>
              <a:rPr lang="en-US" sz="3600" smtClean="0"/>
              <a:t>The Institute of Marine Engineering Science and Technology (IMarEST) UK</a:t>
            </a:r>
          </a:p>
        </p:txBody>
      </p:sp>
      <p:sp>
        <p:nvSpPr>
          <p:cNvPr id="72707" name="Content Placeholder 2"/>
          <p:cNvSpPr>
            <a:spLocks noGrp="1"/>
          </p:cNvSpPr>
          <p:nvPr>
            <p:ph idx="1"/>
          </p:nvPr>
        </p:nvSpPr>
        <p:spPr/>
        <p:txBody>
          <a:bodyPr/>
          <a:lstStyle/>
          <a:p>
            <a:pPr eaLnBrk="1" hangingPunct="1"/>
            <a:r>
              <a:rPr lang="en-US" sz="2000" smtClean="0"/>
              <a:t>Benefits</a:t>
            </a:r>
          </a:p>
          <a:p>
            <a:pPr lvl="1" eaLnBrk="1" hangingPunct="1"/>
            <a:r>
              <a:rPr lang="en-US" sz="2000" smtClean="0"/>
              <a:t>Professional status and recognition: various grades of membership, professional registers e.g CEng, CMar Eng, IEng , EngTech under the Engineering Council of UK and under the Science Council of UK, CSci, RMarSci</a:t>
            </a:r>
          </a:p>
          <a:p>
            <a:pPr lvl="1" eaLnBrk="1" hangingPunct="1"/>
            <a:r>
              <a:rPr lang="en-US" sz="2000" smtClean="0"/>
              <a:t>Access to global marine community</a:t>
            </a:r>
          </a:p>
          <a:p>
            <a:pPr lvl="1" eaLnBrk="1" hangingPunct="1"/>
            <a:r>
              <a:rPr lang="en-US" sz="2000" smtClean="0"/>
              <a:t>Become part of the marine tradiion. Over 120 years of the Institute’s existence the leaders of IMarEST have traditionally been involved in the furtherance of the marine technology advancements</a:t>
            </a:r>
          </a:p>
          <a:p>
            <a:pPr lvl="1" eaLnBrk="1" hangingPunct="1"/>
            <a:r>
              <a:rPr lang="en-US" sz="2000" smtClean="0"/>
              <a:t>Opportunity – access to the IMarEST employment service, obtain career advise, support and mentoring</a:t>
            </a:r>
          </a:p>
          <a:p>
            <a:pPr lvl="1" eaLnBrk="1" hangingPunct="1"/>
            <a:r>
              <a:rPr lang="en-US" sz="2000" smtClean="0"/>
              <a:t>Consultation – getting involved with international and national level forum and conferences</a:t>
            </a:r>
          </a:p>
          <a:p>
            <a:pPr lvl="1" eaLnBrk="1" hangingPunct="1">
              <a:buFont typeface="Arial" charset="0"/>
              <a:buNone/>
            </a:pPr>
            <a:endParaRPr lang="en-US" sz="1200" smtClean="0"/>
          </a:p>
          <a:p>
            <a:pPr eaLnBrk="1" hangingPunct="1"/>
            <a:endParaRPr lang="en-US" smtClean="0"/>
          </a:p>
        </p:txBody>
      </p:sp>
      <p:sp>
        <p:nvSpPr>
          <p:cNvPr id="4" name="Slide Number Placeholder 3"/>
          <p:cNvSpPr>
            <a:spLocks noGrp="1"/>
          </p:cNvSpPr>
          <p:nvPr>
            <p:ph type="sldNum" sz="quarter" idx="12"/>
          </p:nvPr>
        </p:nvSpPr>
        <p:spPr/>
        <p:txBody>
          <a:bodyPr/>
          <a:lstStyle/>
          <a:p>
            <a:fld id="{9C4342FC-12EB-4189-A29B-16EFAE2D243B}" type="slidenum">
              <a:rPr lang="en-US"/>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2514600" y="2514600"/>
            <a:ext cx="6629400" cy="1470025"/>
          </a:xfrm>
        </p:spPr>
        <p:txBody>
          <a:bodyPr/>
          <a:lstStyle/>
          <a:p>
            <a:pPr eaLnBrk="1" hangingPunct="1"/>
            <a:r>
              <a:rPr lang="en-US" smtClean="0"/>
              <a:t>………….</a:t>
            </a:r>
            <a:r>
              <a:rPr lang="en-US" sz="4000" i="1" smtClean="0"/>
              <a:t>End of Chapter 2</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z="3400" smtClean="0"/>
              <a:t>Board of Engineers Malaysia – BEM </a:t>
            </a:r>
          </a:p>
        </p:txBody>
      </p:sp>
      <p:sp>
        <p:nvSpPr>
          <p:cNvPr id="27650" name="Rectangle 3"/>
          <p:cNvSpPr>
            <a:spLocks noGrp="1" noChangeArrowheads="1"/>
          </p:cNvSpPr>
          <p:nvPr>
            <p:ph idx="1"/>
          </p:nvPr>
        </p:nvSpPr>
        <p:spPr/>
        <p:txBody>
          <a:bodyPr/>
          <a:lstStyle/>
          <a:p>
            <a:pPr marL="914400" lvl="1" indent="-457200" eaLnBrk="1" hangingPunct="1">
              <a:lnSpc>
                <a:spcPct val="90000"/>
              </a:lnSpc>
            </a:pPr>
            <a:r>
              <a:rPr lang="en-US" smtClean="0"/>
              <a:t>In essence, the Board is established for the purpose of regulating the professional conduct and practice of registered engineers in order to safeguard the safety and interest of the public</a:t>
            </a:r>
            <a:endParaRPr lang="en-US" b="1" smtClean="0"/>
          </a:p>
        </p:txBody>
      </p:sp>
      <p:sp>
        <p:nvSpPr>
          <p:cNvPr id="35842" name="Slide Number Placeholder 5"/>
          <p:cNvSpPr>
            <a:spLocks noGrp="1"/>
          </p:cNvSpPr>
          <p:nvPr>
            <p:ph type="sldNum" sz="quarter" idx="12"/>
          </p:nvPr>
        </p:nvSpPr>
        <p:spPr/>
        <p:txBody>
          <a:bodyPr/>
          <a:lstStyle/>
          <a:p>
            <a:fld id="{111A2983-67D3-4342-AC4A-360393221753}" type="slidenum">
              <a:rPr lang="en-US"/>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Composition of BEM</a:t>
            </a:r>
          </a:p>
        </p:txBody>
      </p:sp>
      <p:sp>
        <p:nvSpPr>
          <p:cNvPr id="28675" name="Rectangle 3"/>
          <p:cNvSpPr>
            <a:spLocks noGrp="1" noChangeArrowheads="1"/>
          </p:cNvSpPr>
          <p:nvPr>
            <p:ph idx="1"/>
          </p:nvPr>
        </p:nvSpPr>
        <p:spPr>
          <a:xfrm>
            <a:off x="990600" y="1600200"/>
            <a:ext cx="8001000" cy="5029200"/>
          </a:xfrm>
        </p:spPr>
        <p:txBody>
          <a:bodyPr>
            <a:normAutofit/>
          </a:bodyPr>
          <a:lstStyle/>
          <a:p>
            <a:pPr marL="457200" indent="-457200" eaLnBrk="1" hangingPunct="1">
              <a:lnSpc>
                <a:spcPct val="80000"/>
              </a:lnSpc>
            </a:pPr>
            <a:r>
              <a:rPr lang="en-US" dirty="0" smtClean="0"/>
              <a:t>BEM consists of 17 Board Members comprising of</a:t>
            </a:r>
          </a:p>
          <a:p>
            <a:pPr marL="1031875" lvl="1" indent="-460375" eaLnBrk="1" hangingPunct="1">
              <a:lnSpc>
                <a:spcPct val="80000"/>
              </a:lnSpc>
            </a:pPr>
            <a:r>
              <a:rPr lang="en-US" dirty="0" smtClean="0"/>
              <a:t>President</a:t>
            </a:r>
          </a:p>
          <a:p>
            <a:pPr marL="1031875" lvl="1" indent="-460375" eaLnBrk="1" hangingPunct="1">
              <a:lnSpc>
                <a:spcPct val="80000"/>
              </a:lnSpc>
            </a:pPr>
            <a:r>
              <a:rPr lang="en-US" dirty="0" smtClean="0"/>
              <a:t>14 Professional Engineers:</a:t>
            </a:r>
          </a:p>
          <a:p>
            <a:pPr marL="1489075" lvl="2" indent="-342900" eaLnBrk="1" hangingPunct="1">
              <a:lnSpc>
                <a:spcPct val="80000"/>
              </a:lnSpc>
            </a:pPr>
            <a:r>
              <a:rPr lang="en-US" sz="2500" dirty="0" smtClean="0"/>
              <a:t>5 public sector</a:t>
            </a:r>
          </a:p>
          <a:p>
            <a:pPr marL="1489075" lvl="2" indent="-342900" eaLnBrk="1" hangingPunct="1">
              <a:lnSpc>
                <a:spcPct val="80000"/>
              </a:lnSpc>
            </a:pPr>
            <a:r>
              <a:rPr lang="en-US" sz="2500" dirty="0" smtClean="0"/>
              <a:t>5 private practice</a:t>
            </a:r>
          </a:p>
          <a:p>
            <a:pPr marL="1489075" lvl="2" indent="-342900" eaLnBrk="1" hangingPunct="1">
              <a:lnSpc>
                <a:spcPct val="80000"/>
              </a:lnSpc>
            </a:pPr>
            <a:r>
              <a:rPr lang="en-US" sz="2500" dirty="0" smtClean="0"/>
              <a:t>2 from local authority or statutory authority</a:t>
            </a:r>
          </a:p>
          <a:p>
            <a:pPr marL="1489075" lvl="2" indent="-342900" eaLnBrk="1" hangingPunct="1">
              <a:lnSpc>
                <a:spcPct val="80000"/>
              </a:lnSpc>
            </a:pPr>
            <a:r>
              <a:rPr lang="en-US" sz="2500" dirty="0" smtClean="0"/>
              <a:t>2 private sector (full time employment)</a:t>
            </a:r>
          </a:p>
          <a:p>
            <a:pPr marL="1031875" lvl="1" indent="-460375" eaLnBrk="1" hangingPunct="1">
              <a:lnSpc>
                <a:spcPct val="80000"/>
              </a:lnSpc>
            </a:pPr>
            <a:r>
              <a:rPr lang="en-US" dirty="0" smtClean="0"/>
              <a:t>1 representative of the Board of Architects </a:t>
            </a:r>
          </a:p>
          <a:p>
            <a:pPr marL="1084263" lvl="1" indent="-512763" eaLnBrk="1" hangingPunct="1">
              <a:lnSpc>
                <a:spcPct val="80000"/>
              </a:lnSpc>
              <a:buNone/>
              <a:tabLst>
                <a:tab pos="1255713" algn="l"/>
              </a:tabLst>
            </a:pPr>
            <a:r>
              <a:rPr lang="en-US" dirty="0" smtClean="0"/>
              <a:t>       	Malaysia</a:t>
            </a:r>
          </a:p>
          <a:p>
            <a:pPr marL="1031875" lvl="1" indent="-460375" eaLnBrk="1" hangingPunct="1">
              <a:lnSpc>
                <a:spcPct val="80000"/>
              </a:lnSpc>
            </a:pPr>
            <a:r>
              <a:rPr lang="en-US" dirty="0" smtClean="0"/>
              <a:t>1 representative of the Quantity Surveyors</a:t>
            </a:r>
          </a:p>
          <a:p>
            <a:pPr marL="1031875" lvl="1" indent="-460375" eaLnBrk="1" hangingPunct="1">
              <a:lnSpc>
                <a:spcPct val="80000"/>
              </a:lnSpc>
              <a:buNone/>
              <a:tabLst>
                <a:tab pos="1255713" algn="l"/>
              </a:tabLst>
            </a:pPr>
            <a:r>
              <a:rPr lang="en-US" dirty="0" smtClean="0"/>
              <a:t>		Malaysia</a:t>
            </a:r>
          </a:p>
        </p:txBody>
      </p:sp>
      <p:sp>
        <p:nvSpPr>
          <p:cNvPr id="36866" name="Slide Number Placeholder 5"/>
          <p:cNvSpPr>
            <a:spLocks noGrp="1"/>
          </p:cNvSpPr>
          <p:nvPr>
            <p:ph type="sldNum" sz="quarter" idx="12"/>
          </p:nvPr>
        </p:nvSpPr>
        <p:spPr/>
        <p:txBody>
          <a:bodyPr/>
          <a:lstStyle/>
          <a:p>
            <a:fld id="{F5DB0D9A-3E35-4C6E-B4CB-C524C1229490}" type="slidenum">
              <a:rPr lang="en-US"/>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Functions of BEM</a:t>
            </a:r>
          </a:p>
        </p:txBody>
      </p:sp>
      <p:sp>
        <p:nvSpPr>
          <p:cNvPr id="29699" name="Rectangle 3"/>
          <p:cNvSpPr>
            <a:spLocks noGrp="1" noChangeArrowheads="1"/>
          </p:cNvSpPr>
          <p:nvPr>
            <p:ph idx="1"/>
          </p:nvPr>
        </p:nvSpPr>
        <p:spPr/>
        <p:txBody>
          <a:bodyPr/>
          <a:lstStyle/>
          <a:p>
            <a:pPr marL="457200" indent="-457200" eaLnBrk="1" hangingPunct="1">
              <a:lnSpc>
                <a:spcPct val="90000"/>
              </a:lnSpc>
            </a:pPr>
            <a:r>
              <a:rPr lang="en-US" smtClean="0"/>
              <a:t>The functions are</a:t>
            </a:r>
          </a:p>
          <a:p>
            <a:pPr marL="966788" lvl="1" indent="-395288" eaLnBrk="1" hangingPunct="1">
              <a:lnSpc>
                <a:spcPct val="90000"/>
              </a:lnSpc>
            </a:pPr>
            <a:r>
              <a:rPr lang="en-US" smtClean="0"/>
              <a:t>Maintaining the Register</a:t>
            </a:r>
          </a:p>
          <a:p>
            <a:pPr marL="966788" lvl="1" indent="-395288" eaLnBrk="1" hangingPunct="1">
              <a:lnSpc>
                <a:spcPct val="90000"/>
              </a:lnSpc>
            </a:pPr>
            <a:r>
              <a:rPr lang="en-US" smtClean="0"/>
              <a:t>Processing Applications for Registration</a:t>
            </a:r>
          </a:p>
          <a:p>
            <a:pPr marL="966788" lvl="1" indent="-395288" eaLnBrk="1" hangingPunct="1">
              <a:lnSpc>
                <a:spcPct val="90000"/>
              </a:lnSpc>
            </a:pPr>
            <a:r>
              <a:rPr lang="en-US" smtClean="0"/>
              <a:t>BEM through its Examination and Qualification Committee conducts the Professional Assessment Examination (PAE) </a:t>
            </a:r>
          </a:p>
          <a:p>
            <a:pPr marL="1476375" lvl="2" eaLnBrk="1" hangingPunct="1">
              <a:lnSpc>
                <a:spcPct val="90000"/>
              </a:lnSpc>
            </a:pPr>
            <a:r>
              <a:rPr lang="en-US" smtClean="0"/>
              <a:t>Assess the quality of experience gained by the Graduate Engineers and his competency</a:t>
            </a:r>
          </a:p>
        </p:txBody>
      </p:sp>
      <p:sp>
        <p:nvSpPr>
          <p:cNvPr id="38914" name="Slide Number Placeholder 5"/>
          <p:cNvSpPr>
            <a:spLocks noGrp="1"/>
          </p:cNvSpPr>
          <p:nvPr>
            <p:ph type="sldNum" sz="quarter" idx="12"/>
          </p:nvPr>
        </p:nvSpPr>
        <p:spPr/>
        <p:txBody>
          <a:bodyPr/>
          <a:lstStyle/>
          <a:p>
            <a:fld id="{541F8988-D129-40A7-A1D0-6A8F61D7250D}" type="slidenum">
              <a:rPr lang="en-US"/>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Functions of BEM</a:t>
            </a:r>
          </a:p>
        </p:txBody>
      </p:sp>
      <p:sp>
        <p:nvSpPr>
          <p:cNvPr id="30723" name="Rectangle 3"/>
          <p:cNvSpPr>
            <a:spLocks noGrp="1" noChangeArrowheads="1"/>
          </p:cNvSpPr>
          <p:nvPr>
            <p:ph idx="1"/>
          </p:nvPr>
        </p:nvSpPr>
        <p:spPr/>
        <p:txBody>
          <a:bodyPr/>
          <a:lstStyle/>
          <a:p>
            <a:pPr marL="862013" lvl="1" indent="-404813" eaLnBrk="1" hangingPunct="1"/>
            <a:r>
              <a:rPr lang="en-US" smtClean="0"/>
              <a:t>Every application for registration, be it as Graduate Engineers, Professional Engineers, Engineering Consultancy Practices or Temporary Engineers by foreign engineers is scrutinized thoroughly by the Application Committee</a:t>
            </a:r>
          </a:p>
          <a:p>
            <a:pPr marL="1316038" lvl="2" indent="-339725" eaLnBrk="1" hangingPunct="1"/>
            <a:r>
              <a:rPr lang="en-US" smtClean="0"/>
              <a:t>Ensure compliance with the Act and with the policy of BEM</a:t>
            </a:r>
          </a:p>
        </p:txBody>
      </p:sp>
      <p:sp>
        <p:nvSpPr>
          <p:cNvPr id="39938" name="Slide Number Placeholder 5"/>
          <p:cNvSpPr>
            <a:spLocks noGrp="1"/>
          </p:cNvSpPr>
          <p:nvPr>
            <p:ph type="sldNum" sz="quarter" idx="12"/>
          </p:nvPr>
        </p:nvSpPr>
        <p:spPr/>
        <p:txBody>
          <a:bodyPr/>
          <a:lstStyle/>
          <a:p>
            <a:fld id="{402398A1-F882-401D-BDC7-28BA358A9899}" type="slidenum">
              <a:rPr lang="en-US"/>
              <a:pPr/>
              <a:t>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2 &amp;#x0D;&amp;#x0A;PROFESSIONAL ENGINEERING BODIES &amp;quot;&quot;/&gt;&lt;property id=&quot;20307&quot; value=&quot;256&quot;/&gt;&lt;/object&gt;&lt;object type=&quot;3&quot; unique_id=&quot;10005&quot;&gt;&lt;property id=&quot;20148&quot; value=&quot;5&quot;/&gt;&lt;property id=&quot;20300&quot; value=&quot;Slide 2 - &amp;quot;Professional Engineering Bodies&amp;quot;&quot;/&gt;&lt;property id=&quot;20307&quot; value=&quot;345&quot;/&gt;&lt;/object&gt;&lt;object type=&quot;3&quot; unique_id=&quot;10006&quot;&gt;&lt;property id=&quot;20148&quot; value=&quot;5&quot;/&gt;&lt;property id=&quot;20300&quot; value=&quot;Slide 3 - &amp;quot;2.0 Professional Engineering Bodies&amp;quot;&quot;/&gt;&lt;property id=&quot;20307&quot; value=&quot;399&quot;/&gt;&lt;/object&gt;&lt;object type=&quot;3&quot; unique_id=&quot;10007&quot;&gt;&lt;property id=&quot;20148&quot; value=&quot;5&quot;/&gt;&lt;property id=&quot;20300&quot; value=&quot;Slide 4 - &amp;quot;2.1 Board of Engineers Malaysia, BEM&amp;quot;&quot;/&gt;&lt;property id=&quot;20307&quot; value=&quot;394&quot;/&gt;&lt;/object&gt;&lt;object type=&quot;3&quot; unique_id=&quot;10008&quot;&gt;&lt;property id=&quot;20148&quot; value=&quot;5&quot;/&gt;&lt;property id=&quot;20300&quot; value=&quot;Slide 5 - &amp;quot;Board of Engineers Malaysia – BEM &amp;quot;&quot;/&gt;&lt;property id=&quot;20307&quot; value=&quot;366&quot;/&gt;&lt;/object&gt;&lt;object type=&quot;3&quot; unique_id=&quot;10009&quot;&gt;&lt;property id=&quot;20148&quot; value=&quot;5&quot;/&gt;&lt;property id=&quot;20300&quot; value=&quot;Slide 6 - &amp;quot;Board of Engineers Malaysia – BEM &amp;quot;&quot;/&gt;&lt;property id=&quot;20307&quot; value=&quot;347&quot;/&gt;&lt;/object&gt;&lt;object type=&quot;3&quot; unique_id=&quot;10010&quot;&gt;&lt;property id=&quot;20148&quot; value=&quot;5&quot;/&gt;&lt;property id=&quot;20300&quot; value=&quot;Slide 7 - &amp;quot;Composition of BEM&amp;quot;&quot;/&gt;&lt;property id=&quot;20307&quot; value=&quot;348&quot;/&gt;&lt;/object&gt;&lt;object type=&quot;3&quot; unique_id=&quot;10011&quot;&gt;&lt;property id=&quot;20148&quot; value=&quot;5&quot;/&gt;&lt;property id=&quot;20300&quot; value=&quot;Slide 8 - &amp;quot;Functions of BEM&amp;quot;&quot;/&gt;&lt;property id=&quot;20307&quot; value=&quot;350&quot;/&gt;&lt;/object&gt;&lt;object type=&quot;3&quot; unique_id=&quot;10012&quot;&gt;&lt;property id=&quot;20148&quot; value=&quot;5&quot;/&gt;&lt;property id=&quot;20300&quot; value=&quot;Slide 9 - &amp;quot;Functions of BEM&amp;quot;&quot;/&gt;&lt;property id=&quot;20307&quot; value=&quot;351&quot;/&gt;&lt;/object&gt;&lt;object type=&quot;3&quot; unique_id=&quot;10013&quot;&gt;&lt;property id=&quot;20148&quot; value=&quot;5&quot;/&gt;&lt;property id=&quot;20300&quot; value=&quot;Slide 10 - &amp;quot;Assessment of Academic Qualifications&amp;quot;&quot;/&gt;&lt;property id=&quot;20307&quot; value=&quot;353&quot;/&gt;&lt;/object&gt;&lt;object type=&quot;3&quot; unique_id=&quot;10014&quot;&gt;&lt;property id=&quot;20148&quot; value=&quot;5&quot;/&gt;&lt;property id=&quot;20300&quot; value=&quot;Slide 11 - &amp;quot;Regulating the Conduct and  Ethics of the Engineering Profession&amp;quot;&quot;/&gt;&lt;property id=&quot;20307&quot; value=&quot;355&quot;/&gt;&lt;/object&gt;&lt;object type=&quot;3&quot; unique_id=&quot;10015&quot;&gt;&lt;property id=&quot;20148&quot; value=&quot;5&quot;/&gt;&lt;property id=&quot;20300&quot; value=&quot;Slide 12 - &amp;quot;Publication&amp;quot;&quot;/&gt;&lt;property id=&quot;20307&quot; value=&quot;356&quot;/&gt;&lt;/object&gt;&lt;object type=&quot;3&quot; unique_id=&quot;10016&quot;&gt;&lt;property id=&quot;20148&quot; value=&quot;5&quot;/&gt;&lt;property id=&quot;20300&quot; value=&quot;Slide 13 - &amp;quot;Promotion of Continued Learning and Education&amp;quot;&quot;/&gt;&lt;property id=&quot;20307&quot; value=&quot;403&quot;/&gt;&lt;/object&gt;&lt;object type=&quot;3&quot; unique_id=&quot;10017&quot;&gt;&lt;property id=&quot;20148&quot; value=&quot;5&quot;/&gt;&lt;property id=&quot;20300&quot; value=&quot;Slide 14 - &amp;quot;GRADUATE ENGINEERS REQUIREMENTS AND PROCEDURES&amp;quot;&quot;/&gt;&lt;property id=&quot;20307&quot; value=&quot;357&quot;/&gt;&lt;/object&gt;&lt;object type=&quot;3&quot; unique_id=&quot;10018&quot;&gt;&lt;property id=&quot;20148&quot; value=&quot;5&quot;/&gt;&lt;property id=&quot;20300&quot; value=&quot;Slide 15 - &amp;quot;REQUIREMENT FOR REGISTRATION AS A GRADUATE ENGINEER&amp;quot;&quot;/&gt;&lt;property id=&quot;20307&quot; value=&quot;358&quot;/&gt;&lt;/object&gt;&lt;object type=&quot;3&quot; unique_id=&quot;10019&quot;&gt;&lt;property id=&quot;20148&quot; value=&quot;5&quot;/&gt;&lt;property id=&quot;20300&quot; value=&quot;Slide 16 - &amp;quot;BRANCHES OF ENGINEERING&amp;quot;&quot;/&gt;&lt;property id=&quot;20307&quot; value=&quot;359&quot;/&gt;&lt;/object&gt;&lt;object type=&quot;3&quot; unique_id=&quot;10020&quot;&gt;&lt;property id=&quot;20148&quot; value=&quot;5&quot;/&gt;&lt;property id=&quot;20300&quot; value=&quot;Slide 17 - &amp;quot;PROCEDURES FOR REGISTRATION AS A GRADUATE ENGINEER&amp;quot;&quot;/&gt;&lt;property id=&quot;20307&quot; value=&quot;360&quot;/&gt;&lt;/object&gt;&lt;object type=&quot;3&quot; unique_id=&quot;10021&quot;&gt;&lt;property id=&quot;20148&quot; value=&quot;5&quot;/&gt;&lt;property id=&quot;20300&quot; value=&quot;Slide 18 - &amp;quot;PROCEDURES FOR REGISTRATION AS A GRADUATE ENGINEER&amp;quot;&quot;/&gt;&lt;property id=&quot;20307&quot; value=&quot;361&quot;/&gt;&lt;/object&gt;&lt;object type=&quot;3&quot; unique_id=&quot;10022&quot;&gt;&lt;property id=&quot;20148&quot; value=&quot;5&quot;/&gt;&lt;property id=&quot;20300&quot; value=&quot;Slide 19 - &amp;quot;PROCEDURES FOR REGISTRATION AS A GRADUATE ENGINEER&amp;quot;&quot;/&gt;&lt;property id=&quot;20307&quot; value=&quot;363&quot;/&gt;&lt;/object&gt;&lt;object type=&quot;3&quot; unique_id=&quot;10023&quot;&gt;&lt;property id=&quot;20148&quot; value=&quot;5&quot;/&gt;&lt;property id=&quot;20300&quot; value=&quot;Slide 20 - &amp;quot;ENQUIRIES&amp;quot;&quot;/&gt;&lt;property id=&quot;20307&quot; value=&quot;364&quot;/&gt;&lt;/object&gt;&lt;object type=&quot;3&quot; unique_id=&quot;10024&quot;&gt;&lt;property id=&quot;20148&quot; value=&quot;5&quot;/&gt;&lt;property id=&quot;20300&quot; value=&quot;Slide 21 - &amp;quot;2.1.1 Route To Professional Engineer&amp;quot;&quot;/&gt;&lt;property id=&quot;20307&quot; value=&quot;395&quot;/&gt;&lt;/object&gt;&lt;object type=&quot;3&quot; unique_id=&quot;10025&quot;&gt;&lt;property id=&quot;20148&quot; value=&quot;5&quot;/&gt;&lt;property id=&quot;20300&quot; value=&quot;Slide 22 - &amp;quot;ROUTE TO A PROFESSIONAL ENGINEER&amp;quot;&quot;/&gt;&lt;property id=&quot;20307&quot; value=&quot;372&quot;/&gt;&lt;/object&gt;&lt;object type=&quot;3&quot; unique_id=&quot;10026&quot;&gt;&lt;property id=&quot;20148&quot; value=&quot;5&quot;/&gt;&lt;property id=&quot;20300&quot; value=&quot;Slide 23 - &amp;quot;ROUTE TO A PROFESSIONAL ENGINEER&amp;quot;&quot;/&gt;&lt;property id=&quot;20307&quot; value=&quot;393&quot;/&gt;&lt;/object&gt;&lt;object type=&quot;3&quot; unique_id=&quot;10027&quot;&gt;&lt;property id=&quot;20148&quot; value=&quot;5&quot;/&gt;&lt;property id=&quot;20300&quot; value=&quot;Slide 24 - &amp;quot;ROUTE TO A PROFESSIONAL ENGINEER&amp;quot;&quot;/&gt;&lt;property id=&quot;20307&quot; value=&quot;367&quot;/&gt;&lt;/object&gt;&lt;object type=&quot;3&quot; unique_id=&quot;10028&quot;&gt;&lt;property id=&quot;20148&quot; value=&quot;5&quot;/&gt;&lt;property id=&quot;20300&quot; value=&quot;Slide 25 - &amp;quot;TRAINING REQUIREMENTS&amp;quot;&quot;/&gt;&lt;property id=&quot;20307&quot; value=&quot;373&quot;/&gt;&lt;/object&gt;&lt;object type=&quot;3&quot; unique_id=&quot;10029&quot;&gt;&lt;property id=&quot;20148&quot; value=&quot;5&quot;/&gt;&lt;property id=&quot;20300&quot; value=&quot;Slide 26 - &amp;quot;TRAINING REQUIREMENT&amp;quot;&quot;/&gt;&lt;property id=&quot;20307&quot; value=&quot;374&quot;/&gt;&lt;/object&gt;&lt;object type=&quot;3&quot; unique_id=&quot;10030&quot;&gt;&lt;property id=&quot;20148&quot; value=&quot;5&quot;/&gt;&lt;property id=&quot;20300&quot; value=&quot;Slide 27 - &amp;quot;NEW REQUIREMENTS&amp;quot;&quot;/&gt;&lt;property id=&quot;20307&quot; value=&quot;371&quot;/&gt;&lt;/object&gt;&lt;object type=&quot;3&quot; unique_id=&quot;10031&quot;&gt;&lt;property id=&quot;20148&quot; value=&quot;5&quot;/&gt;&lt;property id=&quot;20300&quot; value=&quot;Slide 28&quot;/&gt;&lt;property id=&quot;20307&quot; value=&quot;368&quot;/&gt;&lt;/object&gt;&lt;object type=&quot;3&quot; unique_id=&quot;10032&quot;&gt;&lt;property id=&quot;20148&quot; value=&quot;5&quot;/&gt;&lt;property id=&quot;20300&quot; value=&quot;Slide 29&quot;/&gt;&lt;property id=&quot;20307&quot; value=&quot;369&quot;/&gt;&lt;/object&gt;&lt;object type=&quot;3&quot; unique_id=&quot;10033&quot;&gt;&lt;property id=&quot;20148&quot; value=&quot;5&quot;/&gt;&lt;property id=&quot;20300&quot; value=&quot;Slide 30 - &amp;quot;ENTITLEMENT OF A PROFESSIONAL ENGINEER&amp;quot;&quot;/&gt;&lt;property id=&quot;20307&quot; value=&quot;370&quot;/&gt;&lt;/object&gt;&lt;object type=&quot;3&quot; unique_id=&quot;10034&quot;&gt;&lt;property id=&quot;20148&quot; value=&quot;5&quot;/&gt;&lt;property id=&quot;20300&quot; value=&quot;Slide 31 - &amp;quot;2.1.2 Professional Assessment Examination, PAE&amp;quot;&quot;/&gt;&lt;property id=&quot;20307&quot; value=&quot;401&quot;/&gt;&lt;/object&gt;&lt;object type=&quot;3&quot; unique_id=&quot;10035&quot;&gt;&lt;property id=&quot;20148&quot; value=&quot;5&quot;/&gt;&lt;property id=&quot;20300&quot; value=&quot;Slide 32 - &amp;quot;PROFESSIONAL ASSESSMENT EXAMINATION (PAE) &amp;quot;&quot;/&gt;&lt;property id=&quot;20307&quot; value=&quot;376&quot;/&gt;&lt;/object&gt;&lt;object type=&quot;3&quot; unique_id=&quot;10036&quot;&gt;&lt;property id=&quot;20148&quot; value=&quot;5&quot;/&gt;&lt;property id=&quot;20300&quot; value=&quot;Slide 33 - &amp;quot;PROFESSIONAL ASSESSMENT EXAMINATION (PAE)&amp;quot;&quot;/&gt;&lt;property id=&quot;20307&quot; value=&quot;377&quot;/&gt;&lt;/object&gt;&lt;object type=&quot;3&quot; unique_id=&quot;10037&quot;&gt;&lt;property id=&quot;20148&quot; value=&quot;5&quot;/&gt;&lt;property id=&quot;20300&quot; value=&quot;Slide 34 - &amp;quot;PROFESSIONAL ASSESSMENT EXAMINATION (PAE)&amp;quot;&quot;/&gt;&lt;property id=&quot;20307&quot; value=&quot;375&quot;/&gt;&lt;/object&gt;&lt;object type=&quot;3&quot; unique_id=&quot;10038&quot;&gt;&lt;property id=&quot;20148&quot; value=&quot;5&quot;/&gt;&lt;property id=&quot;20300&quot; value=&quot;Slide 35 - &amp;quot;2.1.3 Documents Preparation for PAE&amp;quot;&quot;/&gt;&lt;property id=&quot;20307&quot; value=&quot;402&quot;/&gt;&lt;/object&gt;&lt;object type=&quot;3&quot; unique_id=&quot;10039&quot;&gt;&lt;property id=&quot;20148&quot; value=&quot;5&quot;/&gt;&lt;property id=&quot;20300&quot; value=&quot;Slide 36 - &amp;quot;PREPARATION OF DOCUMENTS FOR PROFESSIONAL ASSESSMENT EXAMINATION (PAE)&amp;quot;&quot;/&gt;&lt;property id=&quot;20307&quot; value=&quot;378&quot;/&gt;&lt;/object&gt;&lt;object type=&quot;3&quot; unique_id=&quot;10040&quot;&gt;&lt;property id=&quot;20148&quot; value=&quot;5&quot;/&gt;&lt;property id=&quot;20300&quot; value=&quot;Slide 37 - &amp;quot;PREPARATION OF DOCUMENTS FOR PROFESSIONAL ASSESSMENT EXAMINATION (PAE) &amp;quot;&quot;/&gt;&lt;property id=&quot;20307&quot; value=&quot;380&quot;/&gt;&lt;/object&gt;&lt;object type=&quot;3&quot; unique_id=&quot;10041&quot;&gt;&lt;property id=&quot;20148&quot; value=&quot;5&quot;/&gt;&lt;property id=&quot;20300&quot; value=&quot;Slide 38 - &amp;quot;PREPARATION OF DOCUMENTS FOR PROFESSIONAL ASSESSMENT EXAMINATION (PAE) &amp;quot;&quot;/&gt;&lt;property id=&quot;20307&quot; value=&quot;381&quot;/&gt;&lt;/object&gt;&lt;object type=&quot;3&quot; unique_id=&quot;10042&quot;&gt;&lt;property id=&quot;20148&quot; value=&quot;5&quot;/&gt;&lt;property id=&quot;20300&quot; value=&quot;Slide 39 - &amp;quot;PREPARATION OF DOCUMENTS FOR PROFESSIONAL ASSESSMENT EXAMINATION (PAE) &amp;quot;&quot;/&gt;&lt;property id=&quot;20307&quot; value=&quot;382&quot;/&gt;&lt;/object&gt;&lt;object type=&quot;3&quot; unique_id=&quot;10043&quot;&gt;&lt;property id=&quot;20148&quot; value=&quot;5&quot;/&gt;&lt;property id=&quot;20300&quot; value=&quot;Slide 40 - &amp;quot;PREPARATION OF DOCUMENTS FOR PROFESSIONAL ASSESSMENT EXAMINATION (PAE) &amp;quot;&quot;/&gt;&lt;property id=&quot;20307&quot; value=&quot;383&quot;/&gt;&lt;/object&gt;&lt;object type=&quot;3&quot; unique_id=&quot;10044&quot;&gt;&lt;property id=&quot;20148&quot; value=&quot;5&quot;/&gt;&lt;property id=&quot;20300&quot; value=&quot;Slide 41 - &amp;quot;PREPARATION OF DOCUMENTS FOR PROFESSIONAL ASSESSMENT EXAMINATION (PAE) &amp;quot;&quot;/&gt;&lt;property id=&quot;20307&quot; value=&quot;384&quot;/&gt;&lt;/object&gt;&lt;object type=&quot;3&quot; unique_id=&quot;10045&quot;&gt;&lt;property id=&quot;20148&quot; value=&quot;5&quot;/&gt;&lt;property id=&quot;20300&quot; value=&quot;Slide 42 - &amp;quot;Statistics&amp;quot;&quot;/&gt;&lt;property id=&quot;20307&quot; value=&quot;386&quot;/&gt;&lt;/object&gt;&lt;object type=&quot;3&quot; unique_id=&quot;10046&quot;&gt;&lt;property id=&quot;20148&quot; value=&quot;5&quot;/&gt;&lt;property id=&quot;20300&quot; value=&quot;Slide 43 - &amp;quot;2.2 The Institution of Engineers Malaysia, IEM&amp;quot;&quot;/&gt;&lt;property id=&quot;20307&quot; value=&quot;400&quot;/&gt;&lt;/object&gt;&lt;object type=&quot;3&quot; unique_id=&quot;10047&quot;&gt;&lt;property id=&quot;20148&quot; value=&quot;5&quot;/&gt;&lt;property id=&quot;20300&quot; value=&quot;Slide 44 - &amp;quot;Introduction to IEM&amp;quot;&quot;/&gt;&lt;property id=&quot;20307&quot; value=&quot;330&quot;/&gt;&lt;/object&gt;&lt;object type=&quot;3&quot; unique_id=&quot;10048&quot;&gt;&lt;property id=&quot;20148&quot; value=&quot;5&quot;/&gt;&lt;property id=&quot;20300&quot; value=&quot;Slide 45 - &amp;quot;TYPE OF IEM MEMBERSHIP&amp;quot;&quot;/&gt;&lt;property id=&quot;20307&quot; value=&quot;387&quot;/&gt;&lt;/object&gt;&lt;object type=&quot;3&quot; unique_id=&quot;10049&quot;&gt;&lt;property id=&quot;20148&quot; value=&quot;5&quot;/&gt;&lt;property id=&quot;20300&quot; value=&quot;Slide 46 - &amp;quot;BENEFITS OF IEM MEMBERSHIP&amp;quot;&quot;/&gt;&lt;property id=&quot;20307&quot; value=&quot;388&quot;/&gt;&lt;/object&gt;&lt;object type=&quot;3&quot; unique_id=&quot;10050&quot;&gt;&lt;property id=&quot;20148&quot; value=&quot;5&quot;/&gt;&lt;property id=&quot;20300&quot; value=&quot;Slide 47 - &amp;quot;IEM OFFICES&amp;quot;&quot;/&gt;&lt;property id=&quot;20307&quot; value=&quot;332&quot;/&gt;&lt;/object&gt;&lt;object type=&quot;3&quot; unique_id=&quot;10051&quot;&gt;&lt;property id=&quot;20148&quot; value=&quot;5&quot;/&gt;&lt;property id=&quot;20300&quot; value=&quot;Slide 48 - &amp;quot;2.3 The American Society of Mechanical Engineers, ASME&amp;quot;&quot;/&gt;&lt;property id=&quot;20307&quot; value=&quot;397&quot;/&gt;&lt;/object&gt;&lt;object type=&quot;3&quot; unique_id=&quot;10052&quot;&gt;&lt;property id=&quot;20148&quot; value=&quot;5&quot;/&gt;&lt;property id=&quot;20300&quot; value=&quot;Slide 49 - &amp;quot;&amp;#x0D;&amp;#x0A;The American Society of Mechanical Engineers, ASME&amp;#x0D;&amp;#x0A;&amp;quot;&quot;/&gt;&lt;property id=&quot;20307&quot; value=&quot;389&quot;/&gt;&lt;/object&gt;&lt;object type=&quot;3&quot; unique_id=&quot;10053&quot;&gt;&lt;property id=&quot;20148&quot; value=&quot;5&quot;/&gt;&lt;property id=&quot;20300&quot; value=&quot;Slide 50 - &amp;quot;2.4 The Institute of Marine Engineering Science and Technology (IMarEST) UK&amp;quot;&quot;/&gt;&lt;property id=&quot;20307&quot; value=&quot;398&quot;/&gt;&lt;/object&gt;&lt;object type=&quot;3&quot; unique_id=&quot;10054&quot;&gt;&lt;property id=&quot;20148&quot; value=&quot;5&quot;/&gt;&lt;property id=&quot;20300&quot; value=&quot;Slide 51 - &amp;quot;The Institute of Marine Engineering Science and Technology (IMarEST) UK&amp;quot;&quot;/&gt;&lt;property id=&quot;20307&quot; value=&quot;390&quot;/&gt;&lt;/object&gt;&lt;object type=&quot;3&quot; unique_id=&quot;10055&quot;&gt;&lt;property id=&quot;20148&quot; value=&quot;5&quot;/&gt;&lt;property id=&quot;20300&quot; value=&quot;Slide 52 - &amp;quot;The Institute of Marine Engineering Science and Technology (IMarEST) UK&amp;quot;&quot;/&gt;&lt;property id=&quot;20307&quot; value=&quot;391&quot;/&gt;&lt;/object&gt;&lt;object type=&quot;3&quot; unique_id=&quot;10056&quot;&gt;&lt;property id=&quot;20148&quot; value=&quot;5&quot;/&gt;&lt;property id=&quot;20300&quot; value=&quot;Slide 53 - &amp;quot;………….End of Chapter 2&amp;quot;&quot;/&gt;&lt;property id=&quot;20307&quot; value=&quot;392&quot;/&gt;&lt;/objec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TotalTime>
  <Words>3029</Words>
  <Application>Microsoft Office PowerPoint</Application>
  <PresentationFormat>On-screen Show (4:3)</PresentationFormat>
  <Paragraphs>350</Paragraphs>
  <Slides>59</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63" baseType="lpstr">
      <vt:lpstr>Pixel</vt:lpstr>
      <vt:lpstr>1_Office Theme</vt:lpstr>
      <vt:lpstr>Solstice</vt:lpstr>
      <vt:lpstr>Acrobat Document</vt:lpstr>
      <vt:lpstr>CHAPTER 2  PROFESSIONAL ENGINEERING BODIES </vt:lpstr>
      <vt:lpstr>Professional Engineering Bodies</vt:lpstr>
      <vt:lpstr>2.0 Professional Engineering Bodies</vt:lpstr>
      <vt:lpstr>2.1 Board of Engineers Malaysia, BEM</vt:lpstr>
      <vt:lpstr>Board of Engineers Malaysia – BEM </vt:lpstr>
      <vt:lpstr>Board of Engineers Malaysia – BEM </vt:lpstr>
      <vt:lpstr>Composition of BEM</vt:lpstr>
      <vt:lpstr>Functions of BEM</vt:lpstr>
      <vt:lpstr>Functions of BEM</vt:lpstr>
      <vt:lpstr>Assessment of Academic Qualifications</vt:lpstr>
      <vt:lpstr>Regulating the Conduct and  Ethics of the Engineering Profession</vt:lpstr>
      <vt:lpstr>Publication</vt:lpstr>
      <vt:lpstr>Promotion of Continued Learning and Education</vt:lpstr>
      <vt:lpstr>GRADUATE ENGINEERS REQUIREMENTS AND PROCEDURES</vt:lpstr>
      <vt:lpstr>REQUIREMENT FOR REGISTRATION AS A GRADUATE ENGINEER</vt:lpstr>
      <vt:lpstr>BRANCHES OF ENGINEERING</vt:lpstr>
      <vt:lpstr>PROCEDURES FOR REGISTRATION AS A GRADUATE ENGINEER</vt:lpstr>
      <vt:lpstr>PROCEDURES FOR REGISTRATION AS A GRADUATE ENGINEER</vt:lpstr>
      <vt:lpstr>PROCEDURES FOR REGISTRATION AS A GRADUATE ENGINEER</vt:lpstr>
      <vt:lpstr>ENQUIRIES</vt:lpstr>
      <vt:lpstr>2.1.1 Route To Professional Engineer </vt:lpstr>
      <vt:lpstr>ROUTE TO A PROFESSIONAL ENGINEER</vt:lpstr>
      <vt:lpstr>ROUTE TO A PROFESSIONAL ENGINEER</vt:lpstr>
      <vt:lpstr>ROUTE TO A PROFESSIONAL ENGINEER  Without practicing certificate</vt:lpstr>
      <vt:lpstr>ROUTE TO A PROFESSIONAL ENGINEER  With practicing certificate</vt:lpstr>
      <vt:lpstr>ROUTE TO A PROFESSIONAL ENGINEER  Without practicing certificate</vt:lpstr>
      <vt:lpstr>ROUTE TO A PROFESSIONAL ENGINEER  Without practicing certificate</vt:lpstr>
      <vt:lpstr>ROUTE TO A PROFESSIONAL ENGINEER  With practicing certificate</vt:lpstr>
      <vt:lpstr>ROUTE TO A PROFESSIONAL ENGINEER  Without practicing certificate</vt:lpstr>
      <vt:lpstr>TRAINING REQUIREMENTS</vt:lpstr>
      <vt:lpstr>TRAINING REQUIREMENTS</vt:lpstr>
      <vt:lpstr>TRAINING REQUIREMENT</vt:lpstr>
      <vt:lpstr>NEW REQUIREMENTS</vt:lpstr>
      <vt:lpstr>Slide 34</vt:lpstr>
      <vt:lpstr>Slide 35</vt:lpstr>
      <vt:lpstr>ENTITLEMENT OF A PROFESSIONAL ENGINEER</vt:lpstr>
      <vt:lpstr>2.1.2 Professional Assessment Examination, PAE</vt:lpstr>
      <vt:lpstr>PROFESSIONAL ASSESSMENT EXAMINATION (PAE) </vt:lpstr>
      <vt:lpstr>PROFESSIONAL ASSESSMENT EXAMINATION (PAE)</vt:lpstr>
      <vt:lpstr>PROFESSIONAL ASSESSMENT EXAMINATION (PAE)</vt:lpstr>
      <vt:lpstr>2.1.3 Documents Preparation for PAE</vt:lpstr>
      <vt:lpstr>PREPARATION OF DOCUMENTS FOR PROFESSIONAL ASSESSMENT EXAMINATION (PAE)</vt:lpstr>
      <vt:lpstr>PREPARATION OF DOCUMENTS FOR PROFESSIONAL ASSESSMENT EXAMINATION (PAE) </vt:lpstr>
      <vt:lpstr>PREPARATION OF DOCUMENTS FOR PROFESSIONAL ASSESSMENT EXAMINATION (PAE) </vt:lpstr>
      <vt:lpstr>PREPARATION OF DOCUMENTS FOR PROFESSIONAL ASSESSMENT EXAMINATION (PAE) </vt:lpstr>
      <vt:lpstr>PREPARATION OF DOCUMENTS FOR PROFESSIONAL ASSESSMENT EXAMINATION (PAE) </vt:lpstr>
      <vt:lpstr>PREPARATION OF DOCUMENTS FOR PROFESSIONAL ASSESSMENT EXAMINATION (PAE) </vt:lpstr>
      <vt:lpstr>Statistics</vt:lpstr>
      <vt:lpstr>2.2 The Institution of Engineers Malaysia, IEM</vt:lpstr>
      <vt:lpstr>Introduction to IEM</vt:lpstr>
      <vt:lpstr>TYPE OF IEM MEMBERSHIP</vt:lpstr>
      <vt:lpstr>BENEFITS OF IEM MEMBERSHIP</vt:lpstr>
      <vt:lpstr>IEM OFFICES</vt:lpstr>
      <vt:lpstr>2.3 The American Society of Mechanical Engineers, ASME</vt:lpstr>
      <vt:lpstr> The American Society of Mechanical Engineers, ASME </vt:lpstr>
      <vt:lpstr>2.4 The Institute of Marine Engineering Science and Technology (IMarEST) UK</vt:lpstr>
      <vt:lpstr>The Institute of Marine Engineering Science and Technology (IMarEST) UK</vt:lpstr>
      <vt:lpstr>The Institute of Marine Engineering Science and Technology (IMarEST) UK</vt:lpstr>
      <vt:lpstr>………….End of Chapter 2</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Engineering is an important and learned profession As members of this profession, engineers are expected to exhibit the highest standards of honesty and integrity. Engineering has a direct and vital impact on the quality of life for all people. 1.1 Definition of Profession In the highest sense, a profession is an occupation that has the following six distinguishing marks: A body of knowledge and art An educational process A standard of personal qualification for admission A standard of conduct A formally recognized status Organizations of the profession   A profession, then, comprises a group selected through an educational process, and having the authority that stems from the fact the professional alone has the knowledge and skills, that are needed by members of the public or by the public at large.Profession SkillQualificationFunctionStd. Of ConductRecognized ObligationKnowledge  Professionalism The expression of ideas by which our profession should strive to serve the community Professionalism is a way of thinking and living rather than an accumulation of learning Professionalism cannot be taught by stating a code of ethics or by memorizing a set of rules . 1.3 The Professional Man The marks of a professional man are: (1) Professional activity (2) Motivation for service (3) Motivation for self-expression (4) Recognition of social dutyThe Professional Man Motivation for services Professional Activity Responsible -Special skillsRecognition of social â€“ Duty. stds of profession public understanding society : Public ServiceMotivation for self â€“ expression joy &amp; pride in the work to be done self-imposed std   1.4 Engineering System Laws regulating the work of engineersEngineering as A system (set of practices)Engineering EducationProfessional BodiesCulture of CooperationEtc.   Engineering Education During the pre-merdeka era, only 2 institutions offered engineering courses : Universiti Malaya and the Technical College which has since been upgraded to the present UTM History of UTM: The early history of the Technical School g</dc:title>
  <dc:creator>user</dc:creator>
  <cp:lastModifiedBy>Toshiba</cp:lastModifiedBy>
  <cp:revision>95</cp:revision>
  <dcterms:created xsi:type="dcterms:W3CDTF">2004-12-07T08:30:13Z</dcterms:created>
  <dcterms:modified xsi:type="dcterms:W3CDTF">2016-07-12T07:38:23Z</dcterms:modified>
</cp:coreProperties>
</file>