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slideLayouts/slideLayout57.xml" ContentType="application/vnd.openxmlformats-officedocument.presentationml.slideLayout+xml"/>
  <Override PartName="/ppt/theme/theme5.xml" ContentType="application/vnd.openxmlformats-officedocument.theme+xml"/>
  <Override PartName="/ppt/slides/slide36.xml" ContentType="application/vnd.openxmlformats-officedocument.presentationml.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Layouts/slideLayout87.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4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slides/slide79.xml" ContentType="application/vnd.openxmlformats-officedocument.presentationml.slide+xml"/>
  <Override PartName="/ppt/slideLayouts/slideLayout89.xml" ContentType="application/vnd.openxmlformats-officedocument.presentationml.slideLayout+xml"/>
  <Override PartName="/ppt/theme/theme8.xml" ContentType="application/vnd.openxmlformats-officedocument.them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Default Extension="jpeg" ContentType="image/jpeg"/>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Masters/slideMaster7.xml" ContentType="application/vnd.openxmlformats-officedocument.presentationml.slideMaster+xml"/>
  <Override PartName="/ppt/theme/theme9.xml" ContentType="application/vnd.openxmlformats-officedocument.theme+xml"/>
  <Override PartName="/ppt/slides/slide8.xml" ContentType="application/vnd.openxmlformats-officedocument.presentationml.slide+xml"/>
  <Override PartName="/ppt/slides/slide69.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s/slide29.xml" ContentType="application/vnd.openxmlformats-officedocument.presentationml.slide+xml"/>
  <Override PartName="/ppt/slides/slide76.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7" r:id="rId2"/>
    <p:sldMasterId id="2147483830" r:id="rId3"/>
    <p:sldMasterId id="2147483843" r:id="rId4"/>
    <p:sldMasterId id="2147483856" r:id="rId5"/>
    <p:sldMasterId id="2147484597" r:id="rId6"/>
    <p:sldMasterId id="2147484609" r:id="rId7"/>
    <p:sldMasterId id="2147484621" r:id="rId8"/>
  </p:sldMasterIdLst>
  <p:notesMasterIdLst>
    <p:notesMasterId r:id="rId89"/>
  </p:notesMasterIdLst>
  <p:handoutMasterIdLst>
    <p:handoutMasterId r:id="rId90"/>
  </p:handoutMasterIdLst>
  <p:sldIdLst>
    <p:sldId id="324" r:id="rId9"/>
    <p:sldId id="334" r:id="rId10"/>
    <p:sldId id="352" r:id="rId11"/>
    <p:sldId id="346" r:id="rId12"/>
    <p:sldId id="286" r:id="rId13"/>
    <p:sldId id="374" r:id="rId14"/>
    <p:sldId id="325" r:id="rId15"/>
    <p:sldId id="375" r:id="rId16"/>
    <p:sldId id="326" r:id="rId17"/>
    <p:sldId id="376" r:id="rId18"/>
    <p:sldId id="303" r:id="rId19"/>
    <p:sldId id="347" r:id="rId20"/>
    <p:sldId id="304" r:id="rId21"/>
    <p:sldId id="377" r:id="rId22"/>
    <p:sldId id="355" r:id="rId23"/>
    <p:sldId id="356" r:id="rId24"/>
    <p:sldId id="357" r:id="rId25"/>
    <p:sldId id="327" r:id="rId26"/>
    <p:sldId id="329" r:id="rId27"/>
    <p:sldId id="378" r:id="rId28"/>
    <p:sldId id="328" r:id="rId29"/>
    <p:sldId id="379" r:id="rId30"/>
    <p:sldId id="331" r:id="rId31"/>
    <p:sldId id="380" r:id="rId32"/>
    <p:sldId id="348" r:id="rId33"/>
    <p:sldId id="289" r:id="rId34"/>
    <p:sldId id="381" r:id="rId35"/>
    <p:sldId id="358" r:id="rId36"/>
    <p:sldId id="382" r:id="rId37"/>
    <p:sldId id="359" r:id="rId38"/>
    <p:sldId id="383" r:id="rId39"/>
    <p:sldId id="371" r:id="rId40"/>
    <p:sldId id="386" r:id="rId41"/>
    <p:sldId id="384" r:id="rId42"/>
    <p:sldId id="372" r:id="rId43"/>
    <p:sldId id="373" r:id="rId44"/>
    <p:sldId id="360" r:id="rId45"/>
    <p:sldId id="332" r:id="rId46"/>
    <p:sldId id="361" r:id="rId47"/>
    <p:sldId id="333" r:id="rId48"/>
    <p:sldId id="387" r:id="rId49"/>
    <p:sldId id="335" r:id="rId50"/>
    <p:sldId id="388" r:id="rId51"/>
    <p:sldId id="336" r:id="rId52"/>
    <p:sldId id="337" r:id="rId53"/>
    <p:sldId id="313" r:id="rId54"/>
    <p:sldId id="349" r:id="rId55"/>
    <p:sldId id="288" r:id="rId56"/>
    <p:sldId id="363" r:id="rId57"/>
    <p:sldId id="364" r:id="rId58"/>
    <p:sldId id="365" r:id="rId59"/>
    <p:sldId id="366" r:id="rId60"/>
    <p:sldId id="367" r:id="rId61"/>
    <p:sldId id="389" r:id="rId62"/>
    <p:sldId id="368" r:id="rId63"/>
    <p:sldId id="369" r:id="rId64"/>
    <p:sldId id="390" r:id="rId65"/>
    <p:sldId id="370" r:id="rId66"/>
    <p:sldId id="362" r:id="rId67"/>
    <p:sldId id="305" r:id="rId68"/>
    <p:sldId id="391" r:id="rId69"/>
    <p:sldId id="350" r:id="rId70"/>
    <p:sldId id="298" r:id="rId71"/>
    <p:sldId id="317" r:id="rId72"/>
    <p:sldId id="351" r:id="rId73"/>
    <p:sldId id="353" r:id="rId74"/>
    <p:sldId id="299" r:id="rId75"/>
    <p:sldId id="300" r:id="rId76"/>
    <p:sldId id="318" r:id="rId77"/>
    <p:sldId id="319" r:id="rId78"/>
    <p:sldId id="320" r:id="rId79"/>
    <p:sldId id="301" r:id="rId80"/>
    <p:sldId id="354" r:id="rId81"/>
    <p:sldId id="338" r:id="rId82"/>
    <p:sldId id="339" r:id="rId83"/>
    <p:sldId id="340" r:id="rId84"/>
    <p:sldId id="344" r:id="rId85"/>
    <p:sldId id="341" r:id="rId86"/>
    <p:sldId id="343" r:id="rId87"/>
    <p:sldId id="345" r:id="rId88"/>
  </p:sldIdLst>
  <p:sldSz cx="9144000" cy="6858000" type="screen4x3"/>
  <p:notesSz cx="6788150" cy="99171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861" autoAdjust="0"/>
    <p:restoredTop sz="94677" autoAdjust="0"/>
  </p:normalViewPr>
  <p:slideViewPr>
    <p:cSldViewPr>
      <p:cViewPr varScale="1">
        <p:scale>
          <a:sx n="70" d="100"/>
          <a:sy n="70" d="100"/>
        </p:scale>
        <p:origin x="-9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46"/>
    </p:cViewPr>
  </p:sorterViewPr>
  <p:notesViewPr>
    <p:cSldViewPr>
      <p:cViewPr varScale="1">
        <p:scale>
          <a:sx n="52" d="100"/>
          <a:sy n="52" d="100"/>
        </p:scale>
        <p:origin x="-2646" y="-90"/>
      </p:cViewPr>
      <p:guideLst>
        <p:guide orient="horz" pos="3123"/>
        <p:guide pos="213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6" Type="http://schemas.openxmlformats.org/officeDocument/2006/relationships/slide" Target="slides/slide68.xml"/><Relationship Id="rId84" Type="http://schemas.openxmlformats.org/officeDocument/2006/relationships/slide" Target="slides/slide76.xml"/><Relationship Id="rId89" Type="http://schemas.openxmlformats.org/officeDocument/2006/relationships/notesMaster" Target="notesMasters/notesMaster1.xml"/><Relationship Id="rId7" Type="http://schemas.openxmlformats.org/officeDocument/2006/relationships/slideMaster" Target="slideMasters/slideMaster7.xml"/><Relationship Id="rId71" Type="http://schemas.openxmlformats.org/officeDocument/2006/relationships/slide" Target="slides/slide63.xml"/><Relationship Id="rId92"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slide" Target="slides/slide66.xml"/><Relationship Id="rId79" Type="http://schemas.openxmlformats.org/officeDocument/2006/relationships/slide" Target="slides/slide71.xml"/><Relationship Id="rId87" Type="http://schemas.openxmlformats.org/officeDocument/2006/relationships/slide" Target="slides/slide79.xml"/><Relationship Id="rId5" Type="http://schemas.openxmlformats.org/officeDocument/2006/relationships/slideMaster" Target="slideMasters/slideMaster5.xml"/><Relationship Id="rId61" Type="http://schemas.openxmlformats.org/officeDocument/2006/relationships/slide" Target="slides/slide53.xml"/><Relationship Id="rId82" Type="http://schemas.openxmlformats.org/officeDocument/2006/relationships/slide" Target="slides/slide74.xml"/><Relationship Id="rId90" Type="http://schemas.openxmlformats.org/officeDocument/2006/relationships/handoutMaster" Target="handoutMasters/handoutMaster1.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slide" Target="slides/slide69.xml"/><Relationship Id="rId8" Type="http://schemas.openxmlformats.org/officeDocument/2006/relationships/slideMaster" Target="slideMasters/slideMaster8.xml"/><Relationship Id="rId51" Type="http://schemas.openxmlformats.org/officeDocument/2006/relationships/slide" Target="slides/slide43.xml"/><Relationship Id="rId72" Type="http://schemas.openxmlformats.org/officeDocument/2006/relationships/slide" Target="slides/slide64.xml"/><Relationship Id="rId80" Type="http://schemas.openxmlformats.org/officeDocument/2006/relationships/slide" Target="slides/slide72.xml"/><Relationship Id="rId85" Type="http://schemas.openxmlformats.org/officeDocument/2006/relationships/slide" Target="slides/slide77.xml"/><Relationship Id="rId93"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openxmlformats.org/officeDocument/2006/relationships/slide" Target="slides/slide75.xml"/><Relationship Id="rId88" Type="http://schemas.openxmlformats.org/officeDocument/2006/relationships/slide" Target="slides/slide80.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slide" Target="slides/slide70.xml"/><Relationship Id="rId81" Type="http://schemas.openxmlformats.org/officeDocument/2006/relationships/slide" Target="slides/slide73.xml"/><Relationship Id="rId86" Type="http://schemas.openxmlformats.org/officeDocument/2006/relationships/slide" Target="slides/slide78.xml"/><Relationship Id="rId9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1638" cy="495300"/>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9420225"/>
            <a:ext cx="2941638" cy="4953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6512" y="9421813"/>
            <a:ext cx="2941638" cy="495300"/>
          </a:xfrm>
          <a:prstGeom prst="rect">
            <a:avLst/>
          </a:prstGeom>
        </p:spPr>
        <p:txBody>
          <a:bodyPr vert="horz" lIns="91440" tIns="45720" rIns="91440" bIns="45720" rtlCol="0" anchor="b"/>
          <a:lstStyle>
            <a:lvl1pPr algn="r">
              <a:defRPr sz="1200"/>
            </a:lvl1pPr>
          </a:lstStyle>
          <a:p>
            <a:fld id="{9D80A225-F35F-4199-B274-C13A3F53C68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41532" cy="495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78851" name="Rectangle 3"/>
          <p:cNvSpPr>
            <a:spLocks noGrp="1" noChangeArrowheads="1"/>
          </p:cNvSpPr>
          <p:nvPr>
            <p:ph type="dt" idx="1"/>
          </p:nvPr>
        </p:nvSpPr>
        <p:spPr bwMode="auto">
          <a:xfrm>
            <a:off x="3845047" y="0"/>
            <a:ext cx="2941532" cy="495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142340" name="Rectangle 4"/>
          <p:cNvSpPr>
            <a:spLocks noGrp="1" noRot="1" noChangeAspect="1" noChangeArrowheads="1" noTextEdit="1"/>
          </p:cNvSpPr>
          <p:nvPr>
            <p:ph type="sldImg" idx="2"/>
          </p:nvPr>
        </p:nvSpPr>
        <p:spPr bwMode="auto">
          <a:xfrm>
            <a:off x="915988" y="744538"/>
            <a:ext cx="4956175" cy="3717925"/>
          </a:xfrm>
          <a:prstGeom prst="rect">
            <a:avLst/>
          </a:prstGeom>
          <a:noFill/>
          <a:ln w="9525">
            <a:solidFill>
              <a:srgbClr val="000000"/>
            </a:solidFill>
            <a:miter lim="800000"/>
            <a:headEnd/>
            <a:tailEnd/>
          </a:ln>
        </p:spPr>
      </p:sp>
      <p:sp>
        <p:nvSpPr>
          <p:cNvPr id="78853" name="Rectangle 5"/>
          <p:cNvSpPr>
            <a:spLocks noGrp="1" noChangeArrowheads="1"/>
          </p:cNvSpPr>
          <p:nvPr>
            <p:ph type="body" sz="quarter" idx="3"/>
          </p:nvPr>
        </p:nvSpPr>
        <p:spPr bwMode="auto">
          <a:xfrm>
            <a:off x="678815" y="4710629"/>
            <a:ext cx="5430520" cy="4462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8854" name="Rectangle 6"/>
          <p:cNvSpPr>
            <a:spLocks noGrp="1" noChangeArrowheads="1"/>
          </p:cNvSpPr>
          <p:nvPr>
            <p:ph type="ftr" sz="quarter" idx="4"/>
          </p:nvPr>
        </p:nvSpPr>
        <p:spPr bwMode="auto">
          <a:xfrm>
            <a:off x="0" y="9419536"/>
            <a:ext cx="2941532" cy="49585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78855" name="Rectangle 7"/>
          <p:cNvSpPr>
            <a:spLocks noGrp="1" noChangeArrowheads="1"/>
          </p:cNvSpPr>
          <p:nvPr>
            <p:ph type="sldNum" sz="quarter" idx="5"/>
          </p:nvPr>
        </p:nvSpPr>
        <p:spPr bwMode="auto">
          <a:xfrm>
            <a:off x="3845047" y="9419536"/>
            <a:ext cx="2941532" cy="49585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A19F264-3862-43AB-977A-C819EEDB883D}" type="slidenum">
              <a:rPr lang="en-US"/>
              <a:pPr>
                <a:defRPr/>
              </a:pPr>
              <a:t>‹#›</a:t>
            </a:fld>
            <a:endParaRPr lang="en-US" dirty="0"/>
          </a:p>
        </p:txBody>
      </p:sp>
    </p:spTree>
    <p:extLst>
      <p:ext uri="{BB962C8B-B14F-4D97-AF65-F5344CB8AC3E}">
        <p14:creationId xmlns:p14="http://schemas.microsoft.com/office/powerpoint/2010/main" xmlns="" val="23967746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8FBCC571-C3DF-42E3-A9EE-B498F34F5CB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004FAA6A-4042-4455-A69E-7E292F1337D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E5629917-5CAC-4B5E-ADBA-F5877F4A0CD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501E21AE-402D-47CD-93F1-E761BF84E9DF}"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2D0A84C3-0A58-47EB-A386-481B51F1733B}"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EAC51F1F-0C48-470E-9520-E2A725056A64}"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E92875DA-B7E5-4804-8932-7BE2019D3C5B}"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3E3651E6-8A17-4308-AEF3-81B377557A91}"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3BD3A1BD-C058-46C7-8E16-922463D0278D}"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82B82218-7343-4346-AC9A-AC700F0258DE}"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C25DD423-D4F1-4270-AE09-103210FAC51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61B692C7-D067-4B09-9FD1-0B5C78845A70}"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F2B7503-BDCA-42B3-8087-07A8810BA2A6}"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376F9436-304E-46FF-B1FF-9A24B440B213}"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2D4E1DAF-FFDA-4EC2-BBD9-53639B21867C}"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AA76FD5B-F7F2-4663-B0A6-7A70775387E7}"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C0804F74-9C6C-4C0D-B27D-3C6F2AE7FDC6}" type="slidenum">
              <a:rPr lang="en-US"/>
              <a:pPr>
                <a:defRPr/>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37ADD645-90F5-4EEF-AD30-03C202420239}"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8C6C83C6-8613-41F6-87B9-0A41EC961A3A}"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C1A1D506-5D46-4AAB-B0E6-309528A7BE91}"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AFD093FB-6A53-4A34-B0BE-E370A9C5CEA0}"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FED4283D-7C9B-4B04-9488-3A8CCA91B74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D1F116A9-13E0-460B-8DF4-2AD94F3B0D21}"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B03EFBD2-0763-4213-A646-D9AECFF358C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792E9141-E3B6-4D23-9234-9A7CA64C070C}"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D94BFDA8-798D-43EF-82C0-041F2B647FBA}"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1289D7AF-8D29-45AF-B82E-681FC48FA91C}"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02F599B8-7745-4808-BBBB-A1655C547570}"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4C1D3059-8D39-4B79-9A91-4A68A5C5984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D1D2DF7C-58FD-46A2-88FA-DADA0DB85D50}" type="slidenum">
              <a:rPr lang="en-US"/>
              <a:pPr>
                <a:defRPr/>
              </a:pPr>
              <a:t>‹#›</a:t>
            </a:fld>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C6D1DED3-3753-4117-8CA1-082EE7316B8C}"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DBC6340D-52F5-40A2-8118-39956FAF31FC}"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FCE1ED35-2686-4735-AA94-1180F7CEEA2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ED419D3E-C9B1-43FE-A3F0-C38199067C35}" type="slidenum">
              <a:rPr lang="en-US"/>
              <a:pPr>
                <a:defRPr/>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721AC8D2-37D8-4CF0-ACB2-8AFD202C1D34}"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B83D5A7D-5413-4A39-B465-2420E0ED2432}"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3F3F5762-0EB3-4F5C-96DC-5B8725751326}"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18E83389-A4B4-479A-B378-087C07ADB764}"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B66386EB-6D70-4DC4-8CFD-F9421B06025F}"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F6DFDD93-0201-445C-893C-AADF9E837DC3}"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8544A82F-BDEF-44EC-BC0A-CEC48914877B}"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EE2E358B-BB71-45E5-B161-F6117183EC36}" type="slidenum">
              <a:rPr lang="en-US"/>
              <a:pPr>
                <a:defRPr/>
              </a:pPr>
              <a:t>‹#›</a:t>
            </a:fld>
            <a:endParaRPr 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A4245737-1DEE-4BAC-894D-2B63C2FA4AC7}"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52199F13-9E3E-4768-907E-C546535E84A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2ADD31D0-640D-45EA-9F86-4DFBBBB4F210}" type="slidenum">
              <a:rPr lang="en-US"/>
              <a:pPr>
                <a:defRPr/>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7C4D870A-CB58-45F3-8BC5-FBAC490D1B6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D646420C-5B02-4EC8-9B2B-46DC122E1C40}"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2A81232D-78D3-4925-BE50-1F9BBE8A5569}"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3B296675-F1E8-4180-8622-91746D531EA4}"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A7A7E1EF-478E-4974-9AB6-9AD1C541D44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F77E7811-8346-4AE3-857A-6A33C991D00F}"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C7AD88AA-1490-4391-8668-F79E0C94F153}"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C8570DAA-C29B-488E-93BA-4750D6340FBA}"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08F5796B-8143-4479-8FEF-541D314211EC}"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D27200A8-B0D3-498E-B41B-12A72430E9E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98F1792A-6C98-423C-91D5-47594331458E}" type="slidenum">
              <a:rPr lang="en-US"/>
              <a:pPr>
                <a:defRPr/>
              </a:pPr>
              <a:t>‹#›</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56DFD23A-0ED8-4C8A-AB8E-0B67A9885F9B}" type="slidenum">
              <a:rPr lang="en-US"/>
              <a:pPr>
                <a:defRPr/>
              </a:pPr>
              <a:t>‹#›</a:t>
            </a:fld>
            <a:endParaRPr 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US" dirty="0"/>
          </a:p>
        </p:txBody>
      </p:sp>
      <p:sp>
        <p:nvSpPr>
          <p:cNvPr id="20" name="Footer Placeholder 19"/>
          <p:cNvSpPr>
            <a:spLocks noGrp="1"/>
          </p:cNvSpPr>
          <p:nvPr>
            <p:ph type="ftr" sz="quarter" idx="11"/>
          </p:nvPr>
        </p:nvSpPr>
        <p:spPr/>
        <p:txBody>
          <a:bodyPr/>
          <a:lstStyle>
            <a:extLst/>
          </a:lstStyle>
          <a:p>
            <a:pPr>
              <a:defRPr/>
            </a:pPr>
            <a:endParaRPr lang="en-US" dirty="0"/>
          </a:p>
        </p:txBody>
      </p:sp>
      <p:sp>
        <p:nvSpPr>
          <p:cNvPr id="10" name="Slide Number Placeholder 9"/>
          <p:cNvSpPr>
            <a:spLocks noGrp="1"/>
          </p:cNvSpPr>
          <p:nvPr>
            <p:ph type="sldNum" sz="quarter" idx="12"/>
          </p:nvPr>
        </p:nvSpPr>
        <p:spPr/>
        <p:txBody>
          <a:bodyPr/>
          <a:lstStyle>
            <a:extLst/>
          </a:lstStyle>
          <a:p>
            <a:pPr>
              <a:defRPr/>
            </a:pPr>
            <a:fld id="{E8547FC3-9DDE-45A5-ABAF-0912AB06FE20}" type="slidenum">
              <a:rPr lang="en-US" smtClean="0"/>
              <a:pPr>
                <a:defRPr/>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EBE7FE4D-4277-4902-832C-A3B9FE27B076}" type="slidenum">
              <a:rPr lang="en-US" smtClean="0"/>
              <a:pPr>
                <a:defRPr/>
              </a:pPr>
              <a:t>‹#›</a:t>
            </a:fld>
            <a:endParaRPr lang="en-US" dirty="0"/>
          </a:p>
        </p:txBody>
      </p:sp>
      <p:cxnSp>
        <p:nvCxnSpPr>
          <p:cNvPr id="7" name="Straight Connector 6"/>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15E909EB-4529-4A3D-9F7F-5AD1799FEB2C}" type="slidenum">
              <a:rPr lang="en-US" smtClean="0"/>
              <a:pPr>
                <a:defRPr/>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F61A4067-0B36-4A63-9DFA-B6EB46D07017}" type="slidenum">
              <a:rPr lang="en-US" smtClean="0"/>
              <a:pPr>
                <a:defRPr/>
              </a:pPr>
              <a:t>‹#›</a:t>
            </a:fld>
            <a:endParaRPr lang="en-US"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dirty="0"/>
          </a:p>
        </p:txBody>
      </p:sp>
      <p:sp>
        <p:nvSpPr>
          <p:cNvPr id="8" name="Footer Placeholder 7"/>
          <p:cNvSpPr>
            <a:spLocks noGrp="1"/>
          </p:cNvSpPr>
          <p:nvPr>
            <p:ph type="ftr" sz="quarter" idx="11"/>
          </p:nvPr>
        </p:nvSpPr>
        <p:spPr/>
        <p:txBody>
          <a:bodyPr/>
          <a:lstStyle>
            <a:extLst/>
          </a:lstStyle>
          <a:p>
            <a:pPr>
              <a:defRPr/>
            </a:pPr>
            <a:endParaRPr lang="en-US" dirty="0"/>
          </a:p>
        </p:txBody>
      </p:sp>
      <p:sp>
        <p:nvSpPr>
          <p:cNvPr id="9" name="Slide Number Placeholder 8"/>
          <p:cNvSpPr>
            <a:spLocks noGrp="1"/>
          </p:cNvSpPr>
          <p:nvPr>
            <p:ph type="sldNum" sz="quarter" idx="12"/>
          </p:nvPr>
        </p:nvSpPr>
        <p:spPr/>
        <p:txBody>
          <a:bodyPr/>
          <a:lstStyle>
            <a:extLst/>
          </a:lstStyle>
          <a:p>
            <a:pPr>
              <a:defRPr/>
            </a:pPr>
            <a:fld id="{600027F8-3056-425C-B0AE-76CCA2945869}" type="slidenum">
              <a:rPr lang="en-US" smtClean="0"/>
              <a:pPr>
                <a:defRPr/>
              </a:pPr>
              <a:t>‹#›</a:t>
            </a:fld>
            <a:endParaRPr lang="en-US"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dirty="0"/>
          </a:p>
        </p:txBody>
      </p:sp>
      <p:sp>
        <p:nvSpPr>
          <p:cNvPr id="4" name="Footer Placeholder 3"/>
          <p:cNvSpPr>
            <a:spLocks noGrp="1"/>
          </p:cNvSpPr>
          <p:nvPr>
            <p:ph type="ftr" sz="quarter" idx="11"/>
          </p:nvPr>
        </p:nvSpPr>
        <p:spPr/>
        <p:txBody>
          <a:bodyPr/>
          <a:lstStyle>
            <a:extLst/>
          </a:lstStyle>
          <a:p>
            <a:pPr>
              <a:defRPr/>
            </a:pPr>
            <a:endParaRPr lang="en-US" dirty="0"/>
          </a:p>
        </p:txBody>
      </p:sp>
      <p:sp>
        <p:nvSpPr>
          <p:cNvPr id="5" name="Slide Number Placeholder 4"/>
          <p:cNvSpPr>
            <a:spLocks noGrp="1"/>
          </p:cNvSpPr>
          <p:nvPr>
            <p:ph type="sldNum" sz="quarter" idx="12"/>
          </p:nvPr>
        </p:nvSpPr>
        <p:spPr/>
        <p:txBody>
          <a:bodyPr/>
          <a:lstStyle>
            <a:extLst/>
          </a:lstStyle>
          <a:p>
            <a:pPr>
              <a:defRPr/>
            </a:pPr>
            <a:fld id="{D3735FBD-C860-486E-B1C5-3955A5AAB269}" type="slidenum">
              <a:rPr lang="en-US" smtClean="0"/>
              <a:pPr>
                <a:defRPr/>
              </a:pPr>
              <a:t>‹#›</a:t>
            </a:fld>
            <a:endParaRPr lang="en-US" dirty="0"/>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pPr>
              <a:defRPr/>
            </a:pPr>
            <a:endParaRPr lang="en-US" dirty="0"/>
          </a:p>
        </p:txBody>
      </p:sp>
      <p:sp>
        <p:nvSpPr>
          <p:cNvPr id="3" name="Footer Placeholder 2"/>
          <p:cNvSpPr>
            <a:spLocks noGrp="1"/>
          </p:cNvSpPr>
          <p:nvPr>
            <p:ph type="ftr" sz="quarter" idx="11"/>
          </p:nvPr>
        </p:nvSpPr>
        <p:spPr/>
        <p:txBody>
          <a:bodyPr/>
          <a:lstStyle>
            <a:extLst/>
          </a:lstStyle>
          <a:p>
            <a:pPr>
              <a:defRPr/>
            </a:pPr>
            <a:endParaRPr lang="en-US" dirty="0"/>
          </a:p>
        </p:txBody>
      </p:sp>
      <p:sp>
        <p:nvSpPr>
          <p:cNvPr id="4" name="Slide Number Placeholder 3"/>
          <p:cNvSpPr>
            <a:spLocks noGrp="1"/>
          </p:cNvSpPr>
          <p:nvPr>
            <p:ph type="sldNum" sz="quarter" idx="12"/>
          </p:nvPr>
        </p:nvSpPr>
        <p:spPr/>
        <p:txBody>
          <a:bodyPr/>
          <a:lstStyle>
            <a:extLst/>
          </a:lstStyle>
          <a:p>
            <a:pPr>
              <a:defRPr/>
            </a:pPr>
            <a:fld id="{BECD503A-BF35-4A0B-A1BA-00B6FD598CE7}" type="slidenum">
              <a:rPr lang="en-US" smtClean="0"/>
              <a:pPr>
                <a:defRPr/>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773A5CC6-0E33-40CD-BC23-D2C635145FB0}" type="slidenum">
              <a:rPr lang="en-US" smtClean="0"/>
              <a:pPr>
                <a:defRPr/>
              </a:pPr>
              <a:t>‹#›</a:t>
            </a:fld>
            <a:endParaRPr lang="en-US" dirty="0"/>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78CC7E3D-6C37-4978-9E36-630228FE3E17}" type="slidenum">
              <a:rPr lang="en-US" smtClean="0"/>
              <a:pPr>
                <a:defRPr/>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88011FBF-A16F-49ED-A0CE-1450F5DD577B}" type="slidenum">
              <a:rPr lang="en-US"/>
              <a:pPr>
                <a:defRPr/>
              </a:pPr>
              <a:t>‹#›</a:t>
            </a:fld>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E53D9E6D-54FC-4959-B904-615772F0E4F6}" type="slidenum">
              <a:rPr lang="en-US" smtClean="0"/>
              <a:pPr>
                <a:defRPr/>
              </a:pPr>
              <a:t>‹#›</a:t>
            </a:fld>
            <a:endParaRPr lang="en-US" dirty="0"/>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FC8EBD0A-18FC-45C8-BF72-53F62C79AA0D}" type="slidenum">
              <a:rPr lang="en-US" smtClean="0"/>
              <a:pPr>
                <a:defRPr/>
              </a:pPr>
              <a:t>‹#›</a:t>
            </a:fld>
            <a:endParaRPr lang="en-US" dirty="0"/>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US" dirty="0"/>
          </a:p>
        </p:txBody>
      </p:sp>
      <p:sp>
        <p:nvSpPr>
          <p:cNvPr id="20" name="Footer Placeholder 19"/>
          <p:cNvSpPr>
            <a:spLocks noGrp="1"/>
          </p:cNvSpPr>
          <p:nvPr>
            <p:ph type="ftr" sz="quarter" idx="11"/>
          </p:nvPr>
        </p:nvSpPr>
        <p:spPr/>
        <p:txBody>
          <a:bodyPr/>
          <a:lstStyle>
            <a:extLst/>
          </a:lstStyle>
          <a:p>
            <a:pPr>
              <a:defRPr/>
            </a:pPr>
            <a:endParaRPr lang="en-US" dirty="0"/>
          </a:p>
        </p:txBody>
      </p:sp>
      <p:sp>
        <p:nvSpPr>
          <p:cNvPr id="10" name="Slide Number Placeholder 9"/>
          <p:cNvSpPr>
            <a:spLocks noGrp="1"/>
          </p:cNvSpPr>
          <p:nvPr>
            <p:ph type="sldNum" sz="quarter" idx="12"/>
          </p:nvPr>
        </p:nvSpPr>
        <p:spPr/>
        <p:txBody>
          <a:bodyPr/>
          <a:lstStyle>
            <a:extLst/>
          </a:lstStyle>
          <a:p>
            <a:pPr>
              <a:defRPr/>
            </a:pPr>
            <a:fld id="{26E5F531-11DF-4CEC-8872-8F31D5335203}" type="slidenum">
              <a:rPr lang="en-US" smtClean="0"/>
              <a:pPr>
                <a:defRPr/>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grpSp>
        <p:nvGrpSpPr>
          <p:cNvPr id="11" name="Group 12"/>
          <p:cNvGrpSpPr>
            <a:grpSpLocks/>
          </p:cNvGrpSpPr>
          <p:nvPr userDrawn="1"/>
        </p:nvGrpSpPr>
        <p:grpSpPr bwMode="auto">
          <a:xfrm>
            <a:off x="1873250" y="714375"/>
            <a:ext cx="5943600" cy="5257800"/>
            <a:chOff x="1873250" y="714375"/>
            <a:chExt cx="5943600" cy="5257800"/>
          </a:xfrm>
        </p:grpSpPr>
        <p:sp>
          <p:nvSpPr>
            <p:cNvPr id="12" name="Oval 11"/>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13" name="Oval 12"/>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15" name="Oval 14"/>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D35C2C7E-8C20-410E-9130-E939703530DC}" type="slidenum">
              <a:rPr lang="en-US" smtClean="0"/>
              <a:pPr>
                <a:defRPr/>
              </a:pPr>
              <a:t>‹#›</a:t>
            </a:fld>
            <a:endParaRPr lang="en-US" dirty="0"/>
          </a:p>
        </p:txBody>
      </p:sp>
      <p:cxnSp>
        <p:nvCxnSpPr>
          <p:cNvPr id="7" name="Straight Connector 6"/>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0E4E8B1E-83E3-45ED-AC2F-207803E39362}" type="slidenum">
              <a:rPr lang="en-US" smtClean="0"/>
              <a:pPr>
                <a:defRPr/>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E09DD25C-1C50-4EF0-B9E2-8727E7F3B401}" type="slidenum">
              <a:rPr lang="en-US" smtClean="0"/>
              <a:pPr>
                <a:defRPr/>
              </a:pPr>
              <a:t>‹#›</a:t>
            </a:fld>
            <a:endParaRPr lang="en-US" dirty="0"/>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dirty="0"/>
          </a:p>
        </p:txBody>
      </p:sp>
      <p:sp>
        <p:nvSpPr>
          <p:cNvPr id="8" name="Footer Placeholder 7"/>
          <p:cNvSpPr>
            <a:spLocks noGrp="1"/>
          </p:cNvSpPr>
          <p:nvPr>
            <p:ph type="ftr" sz="quarter" idx="11"/>
          </p:nvPr>
        </p:nvSpPr>
        <p:spPr/>
        <p:txBody>
          <a:bodyPr/>
          <a:lstStyle>
            <a:extLst/>
          </a:lstStyle>
          <a:p>
            <a:pPr>
              <a:defRPr/>
            </a:pPr>
            <a:endParaRPr lang="en-US" dirty="0"/>
          </a:p>
        </p:txBody>
      </p:sp>
      <p:sp>
        <p:nvSpPr>
          <p:cNvPr id="9" name="Slide Number Placeholder 8"/>
          <p:cNvSpPr>
            <a:spLocks noGrp="1"/>
          </p:cNvSpPr>
          <p:nvPr>
            <p:ph type="sldNum" sz="quarter" idx="12"/>
          </p:nvPr>
        </p:nvSpPr>
        <p:spPr/>
        <p:txBody>
          <a:bodyPr/>
          <a:lstStyle>
            <a:extLst/>
          </a:lstStyle>
          <a:p>
            <a:pPr>
              <a:defRPr/>
            </a:pPr>
            <a:fld id="{5378814F-8F64-40E5-8F1B-DE026E1F8FED}" type="slidenum">
              <a:rPr lang="en-US" smtClean="0"/>
              <a:pPr>
                <a:defRPr/>
              </a:pPr>
              <a:t>‹#›</a:t>
            </a:fld>
            <a:endParaRPr lang="en-US" dirty="0"/>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dirty="0"/>
          </a:p>
        </p:txBody>
      </p:sp>
      <p:sp>
        <p:nvSpPr>
          <p:cNvPr id="4" name="Footer Placeholder 3"/>
          <p:cNvSpPr>
            <a:spLocks noGrp="1"/>
          </p:cNvSpPr>
          <p:nvPr>
            <p:ph type="ftr" sz="quarter" idx="11"/>
          </p:nvPr>
        </p:nvSpPr>
        <p:spPr/>
        <p:txBody>
          <a:bodyPr/>
          <a:lstStyle>
            <a:extLst/>
          </a:lstStyle>
          <a:p>
            <a:pPr>
              <a:defRPr/>
            </a:pPr>
            <a:endParaRPr lang="en-US" dirty="0"/>
          </a:p>
        </p:txBody>
      </p:sp>
      <p:sp>
        <p:nvSpPr>
          <p:cNvPr id="5" name="Slide Number Placeholder 4"/>
          <p:cNvSpPr>
            <a:spLocks noGrp="1"/>
          </p:cNvSpPr>
          <p:nvPr>
            <p:ph type="sldNum" sz="quarter" idx="12"/>
          </p:nvPr>
        </p:nvSpPr>
        <p:spPr/>
        <p:txBody>
          <a:bodyPr/>
          <a:lstStyle>
            <a:extLst/>
          </a:lstStyle>
          <a:p>
            <a:pPr>
              <a:defRPr/>
            </a:pPr>
            <a:fld id="{E149E889-31E9-4ED5-A63E-C6A8893DE810}" type="slidenum">
              <a:rPr lang="en-US" smtClean="0"/>
              <a:pPr>
                <a:defRPr/>
              </a:pPr>
              <a:t>‹#›</a:t>
            </a:fld>
            <a:endParaRPr lang="en-US" dirty="0"/>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pPr>
              <a:defRPr/>
            </a:pPr>
            <a:endParaRPr lang="en-US" dirty="0"/>
          </a:p>
        </p:txBody>
      </p:sp>
      <p:sp>
        <p:nvSpPr>
          <p:cNvPr id="3" name="Footer Placeholder 2"/>
          <p:cNvSpPr>
            <a:spLocks noGrp="1"/>
          </p:cNvSpPr>
          <p:nvPr>
            <p:ph type="ftr" sz="quarter" idx="11"/>
          </p:nvPr>
        </p:nvSpPr>
        <p:spPr/>
        <p:txBody>
          <a:bodyPr/>
          <a:lstStyle>
            <a:extLst/>
          </a:lstStyle>
          <a:p>
            <a:pPr>
              <a:defRPr/>
            </a:pPr>
            <a:endParaRPr lang="en-US" dirty="0"/>
          </a:p>
        </p:txBody>
      </p:sp>
      <p:sp>
        <p:nvSpPr>
          <p:cNvPr id="4" name="Slide Number Placeholder 3"/>
          <p:cNvSpPr>
            <a:spLocks noGrp="1"/>
          </p:cNvSpPr>
          <p:nvPr>
            <p:ph type="sldNum" sz="quarter" idx="12"/>
          </p:nvPr>
        </p:nvSpPr>
        <p:spPr/>
        <p:txBody>
          <a:bodyPr/>
          <a:lstStyle>
            <a:extLst/>
          </a:lstStyle>
          <a:p>
            <a:pPr>
              <a:defRPr/>
            </a:pPr>
            <a:fld id="{4217A57C-63EE-41EB-BFB4-6AE236BC56DD}" type="slidenum">
              <a:rPr lang="en-US" smtClean="0"/>
              <a:pPr>
                <a:defRPr/>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A99B951D-4AB2-4704-A40A-B4DB0AAE821C}"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41127C8B-A26E-4D43-967C-FC584C3ECC0A}" type="slidenum">
              <a:rPr lang="en-US"/>
              <a:pPr>
                <a:defRPr/>
              </a:pPr>
              <a:t>‹#›</a:t>
            </a:fld>
            <a:endParaRPr lang="en-US" dirty="0"/>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06B44382-6C22-4325-8544-9BA2F3C6CBEF}" type="slidenum">
              <a:rPr lang="en-US" smtClean="0"/>
              <a:pPr>
                <a:defRPr/>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9E505D3D-79C5-461A-9907-8633CCB7AC00}" type="slidenum">
              <a:rPr lang="en-US" smtClean="0"/>
              <a:pPr>
                <a:defRPr/>
              </a:pPr>
              <a:t>‹#›</a:t>
            </a:fld>
            <a:endParaRPr lang="en-US" dirty="0"/>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5613F37E-CE1F-4208-8C60-7C7CA11E5B32}" type="slidenum">
              <a:rPr lang="en-US" smtClean="0"/>
              <a:pPr>
                <a:defRPr/>
              </a:pPr>
              <a:t>‹#›</a:t>
            </a:fld>
            <a:endParaRPr lang="en-US" dirty="0"/>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US" dirty="0"/>
          </a:p>
        </p:txBody>
      </p:sp>
      <p:sp>
        <p:nvSpPr>
          <p:cNvPr id="20" name="Footer Placeholder 19"/>
          <p:cNvSpPr>
            <a:spLocks noGrp="1"/>
          </p:cNvSpPr>
          <p:nvPr>
            <p:ph type="ftr" sz="quarter" idx="11"/>
          </p:nvPr>
        </p:nvSpPr>
        <p:spPr/>
        <p:txBody>
          <a:bodyPr/>
          <a:lstStyle>
            <a:extLst/>
          </a:lstStyle>
          <a:p>
            <a:pPr>
              <a:defRPr/>
            </a:pPr>
            <a:endParaRPr lang="en-US" dirty="0"/>
          </a:p>
        </p:txBody>
      </p:sp>
      <p:sp>
        <p:nvSpPr>
          <p:cNvPr id="10" name="Slide Number Placeholder 9"/>
          <p:cNvSpPr>
            <a:spLocks noGrp="1"/>
          </p:cNvSpPr>
          <p:nvPr>
            <p:ph type="sldNum" sz="quarter" idx="12"/>
          </p:nvPr>
        </p:nvSpPr>
        <p:spPr/>
        <p:txBody>
          <a:bodyPr/>
          <a:lstStyle>
            <a:extLst/>
          </a:lstStyle>
          <a:p>
            <a:pPr>
              <a:defRPr/>
            </a:pPr>
            <a:fld id="{F67CAB7D-7222-4ED9-BDF1-4EDB512E53AF}" type="slidenum">
              <a:rPr lang="en-US" smtClean="0"/>
              <a:pPr>
                <a:defRPr/>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grpSp>
        <p:nvGrpSpPr>
          <p:cNvPr id="11" name="Group 12"/>
          <p:cNvGrpSpPr>
            <a:grpSpLocks/>
          </p:cNvGrpSpPr>
          <p:nvPr userDrawn="1"/>
        </p:nvGrpSpPr>
        <p:grpSpPr bwMode="auto">
          <a:xfrm>
            <a:off x="1873250" y="714375"/>
            <a:ext cx="5943600" cy="5257800"/>
            <a:chOff x="1873250" y="714375"/>
            <a:chExt cx="5943600" cy="5257800"/>
          </a:xfrm>
        </p:grpSpPr>
        <p:sp>
          <p:nvSpPr>
            <p:cNvPr id="12" name="Oval 11"/>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13" name="Oval 12"/>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sp>
          <p:nvSpPr>
            <p:cNvPr id="15" name="Oval 14"/>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dirty="0">
                <a:solidFill>
                  <a:srgbClr val="FFFFFF"/>
                </a:solidFill>
                <a:cs typeface="Arial" charset="0"/>
              </a:endParaRPr>
            </a:p>
          </p:txBody>
        </p:sp>
      </p:gr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22B84ED7-BD34-42F8-B96D-4219590C3084}" type="slidenum">
              <a:rPr lang="en-US" smtClean="0"/>
              <a:pPr>
                <a:defRPr/>
              </a:pPr>
              <a:t>‹#›</a:t>
            </a:fld>
            <a:endParaRPr lang="en-US" dirty="0"/>
          </a:p>
        </p:txBody>
      </p:sp>
      <p:cxnSp>
        <p:nvCxnSpPr>
          <p:cNvPr id="7" name="Straight Connector 6"/>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332BE391-983B-4DAF-B953-D93F3B2FDD79}" type="slidenum">
              <a:rPr lang="en-US" smtClean="0"/>
              <a:pPr>
                <a:defRPr/>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9EB8856D-D5A3-4F3A-B93D-E730D7C05A89}" type="slidenum">
              <a:rPr lang="en-US" smtClean="0"/>
              <a:pPr>
                <a:defRPr/>
              </a:pPr>
              <a:t>‹#›</a:t>
            </a:fld>
            <a:endParaRPr lang="en-US" dirty="0"/>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dirty="0"/>
          </a:p>
        </p:txBody>
      </p:sp>
      <p:sp>
        <p:nvSpPr>
          <p:cNvPr id="8" name="Footer Placeholder 7"/>
          <p:cNvSpPr>
            <a:spLocks noGrp="1"/>
          </p:cNvSpPr>
          <p:nvPr>
            <p:ph type="ftr" sz="quarter" idx="11"/>
          </p:nvPr>
        </p:nvSpPr>
        <p:spPr/>
        <p:txBody>
          <a:bodyPr/>
          <a:lstStyle>
            <a:extLst/>
          </a:lstStyle>
          <a:p>
            <a:pPr>
              <a:defRPr/>
            </a:pPr>
            <a:endParaRPr lang="en-US" dirty="0"/>
          </a:p>
        </p:txBody>
      </p:sp>
      <p:sp>
        <p:nvSpPr>
          <p:cNvPr id="9" name="Slide Number Placeholder 8"/>
          <p:cNvSpPr>
            <a:spLocks noGrp="1"/>
          </p:cNvSpPr>
          <p:nvPr>
            <p:ph type="sldNum" sz="quarter" idx="12"/>
          </p:nvPr>
        </p:nvSpPr>
        <p:spPr/>
        <p:txBody>
          <a:bodyPr/>
          <a:lstStyle>
            <a:extLst/>
          </a:lstStyle>
          <a:p>
            <a:pPr>
              <a:defRPr/>
            </a:pPr>
            <a:fld id="{86A5C4A8-6944-460B-9C39-E145C96DF183}" type="slidenum">
              <a:rPr lang="en-US" smtClean="0"/>
              <a:pPr>
                <a:defRPr/>
              </a:pPr>
              <a:t>‹#›</a:t>
            </a:fld>
            <a:endParaRPr lang="en-US" dirty="0"/>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dirty="0"/>
          </a:p>
        </p:txBody>
      </p:sp>
      <p:sp>
        <p:nvSpPr>
          <p:cNvPr id="4" name="Footer Placeholder 3"/>
          <p:cNvSpPr>
            <a:spLocks noGrp="1"/>
          </p:cNvSpPr>
          <p:nvPr>
            <p:ph type="ftr" sz="quarter" idx="11"/>
          </p:nvPr>
        </p:nvSpPr>
        <p:spPr/>
        <p:txBody>
          <a:bodyPr/>
          <a:lstStyle>
            <a:extLst/>
          </a:lstStyle>
          <a:p>
            <a:pPr>
              <a:defRPr/>
            </a:pPr>
            <a:endParaRPr lang="en-US" dirty="0"/>
          </a:p>
        </p:txBody>
      </p:sp>
      <p:sp>
        <p:nvSpPr>
          <p:cNvPr id="5" name="Slide Number Placeholder 4"/>
          <p:cNvSpPr>
            <a:spLocks noGrp="1"/>
          </p:cNvSpPr>
          <p:nvPr>
            <p:ph type="sldNum" sz="quarter" idx="12"/>
          </p:nvPr>
        </p:nvSpPr>
        <p:spPr/>
        <p:txBody>
          <a:bodyPr/>
          <a:lstStyle>
            <a:extLst/>
          </a:lstStyle>
          <a:p>
            <a:pPr>
              <a:defRPr/>
            </a:pPr>
            <a:fld id="{5F2B7C8F-634D-48E3-8663-EFAD7C69A4E9}" type="slidenum">
              <a:rPr lang="en-US" smtClean="0"/>
              <a:pPr>
                <a:defRPr/>
              </a:pPr>
              <a:t>‹#›</a:t>
            </a:fld>
            <a:endParaRPr lang="en-US" dirty="0"/>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pPr>
              <a:defRPr/>
            </a:pPr>
            <a:endParaRPr lang="en-US" dirty="0"/>
          </a:p>
        </p:txBody>
      </p:sp>
      <p:sp>
        <p:nvSpPr>
          <p:cNvPr id="3" name="Footer Placeholder 2"/>
          <p:cNvSpPr>
            <a:spLocks noGrp="1"/>
          </p:cNvSpPr>
          <p:nvPr>
            <p:ph type="ftr" sz="quarter" idx="11"/>
          </p:nvPr>
        </p:nvSpPr>
        <p:spPr/>
        <p:txBody>
          <a:bodyPr/>
          <a:lstStyle>
            <a:extLst/>
          </a:lstStyle>
          <a:p>
            <a:pPr>
              <a:defRPr/>
            </a:pPr>
            <a:endParaRPr lang="en-US" dirty="0"/>
          </a:p>
        </p:txBody>
      </p:sp>
      <p:sp>
        <p:nvSpPr>
          <p:cNvPr id="4" name="Slide Number Placeholder 3"/>
          <p:cNvSpPr>
            <a:spLocks noGrp="1"/>
          </p:cNvSpPr>
          <p:nvPr>
            <p:ph type="sldNum" sz="quarter" idx="12"/>
          </p:nvPr>
        </p:nvSpPr>
        <p:spPr/>
        <p:txBody>
          <a:bodyPr/>
          <a:lstStyle>
            <a:extLst/>
          </a:lstStyle>
          <a:p>
            <a:pPr>
              <a:defRPr/>
            </a:pPr>
            <a:fld id="{153977F1-444B-48A7-A183-0D4155213471}" type="slidenum">
              <a:rPr lang="en-US" smtClean="0"/>
              <a:pPr>
                <a:defRPr/>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dirty="0"/>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92BB5DAE-7ECE-490A-AFA3-CD1B20CFDF3A}" type="slidenum">
              <a:rPr lang="en-US"/>
              <a:pPr>
                <a:defRPr/>
              </a:pPr>
              <a:t>‹#›</a:t>
            </a:fld>
            <a:endParaRPr lang="en-US" dirty="0"/>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A240CDBC-36B6-4E11-8C9D-B04E32001F46}" type="slidenum">
              <a:rPr lang="en-US" smtClean="0"/>
              <a:pPr>
                <a:defRPr/>
              </a:pPr>
              <a:t>‹#›</a:t>
            </a:fld>
            <a:endParaRPr lang="en-US" dirty="0"/>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US" dirty="0"/>
          </a:p>
        </p:txBody>
      </p:sp>
      <p:sp>
        <p:nvSpPr>
          <p:cNvPr id="6" name="Footer Placeholder 5"/>
          <p:cNvSpPr>
            <a:spLocks noGrp="1"/>
          </p:cNvSpPr>
          <p:nvPr>
            <p:ph type="ftr" sz="quarter" idx="11"/>
          </p:nvPr>
        </p:nvSpPr>
        <p:spPr/>
        <p:txBody>
          <a:bodyPr/>
          <a:lstStyle>
            <a:extLst/>
          </a:lstStyle>
          <a:p>
            <a:pPr>
              <a:defRPr/>
            </a:pPr>
            <a:endParaRPr lang="en-US" dirty="0"/>
          </a:p>
        </p:txBody>
      </p:sp>
      <p:sp>
        <p:nvSpPr>
          <p:cNvPr id="7" name="Slide Number Placeholder 6"/>
          <p:cNvSpPr>
            <a:spLocks noGrp="1"/>
          </p:cNvSpPr>
          <p:nvPr>
            <p:ph type="sldNum" sz="quarter" idx="12"/>
          </p:nvPr>
        </p:nvSpPr>
        <p:spPr/>
        <p:txBody>
          <a:bodyPr/>
          <a:lstStyle>
            <a:extLst/>
          </a:lstStyle>
          <a:p>
            <a:pPr>
              <a:defRPr/>
            </a:pPr>
            <a:fld id="{5A684C4B-CFAE-49B1-BCC0-0F11ED8E5B26}" type="slidenum">
              <a:rPr lang="en-US" smtClean="0"/>
              <a:pPr>
                <a:defRPr/>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4E6A8C54-E172-4893-9403-31486A8AA950}" type="slidenum">
              <a:rPr lang="en-US" smtClean="0"/>
              <a:pPr>
                <a:defRPr/>
              </a:pPr>
              <a:t>‹#›</a:t>
            </a:fld>
            <a:endParaRPr lang="en-US" dirty="0"/>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dirty="0"/>
          </a:p>
        </p:txBody>
      </p:sp>
      <p:sp>
        <p:nvSpPr>
          <p:cNvPr id="5" name="Footer Placeholder 4"/>
          <p:cNvSpPr>
            <a:spLocks noGrp="1"/>
          </p:cNvSpPr>
          <p:nvPr>
            <p:ph type="ftr" sz="quarter" idx="11"/>
          </p:nvPr>
        </p:nvSpPr>
        <p:spPr/>
        <p:txBody>
          <a:bodyPr/>
          <a:lstStyle>
            <a:extLst/>
          </a:lstStyle>
          <a:p>
            <a:pPr>
              <a:defRPr/>
            </a:pPr>
            <a:endParaRPr lang="en-US" dirty="0"/>
          </a:p>
        </p:txBody>
      </p:sp>
      <p:sp>
        <p:nvSpPr>
          <p:cNvPr id="6" name="Slide Number Placeholder 5"/>
          <p:cNvSpPr>
            <a:spLocks noGrp="1"/>
          </p:cNvSpPr>
          <p:nvPr>
            <p:ph type="sldNum" sz="quarter" idx="12"/>
          </p:nvPr>
        </p:nvSpPr>
        <p:spPr/>
        <p:txBody>
          <a:bodyPr/>
          <a:lstStyle>
            <a:extLst/>
          </a:lstStyle>
          <a:p>
            <a:pPr>
              <a:defRPr/>
            </a:pPr>
            <a:fld id="{729158D6-E1ED-4636-9E97-11DBC302BF2D}"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6.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0.xml"/><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theme" Target="../theme/theme8.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Verdana" pitchFamily="34"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Verdana"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Verdana" pitchFamily="34" charset="0"/>
              </a:defRPr>
            </a:lvl1pPr>
          </a:lstStyle>
          <a:p>
            <a:pPr>
              <a:defRPr/>
            </a:pPr>
            <a:fld id="{CD38A6F0-9E23-4254-9694-AFDF1B73368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537" r:id="rId1"/>
    <p:sldLayoutId id="2147484538" r:id="rId2"/>
    <p:sldLayoutId id="2147484539" r:id="rId3"/>
    <p:sldLayoutId id="2147484540" r:id="rId4"/>
    <p:sldLayoutId id="2147484541" r:id="rId5"/>
    <p:sldLayoutId id="2147484542" r:id="rId6"/>
    <p:sldLayoutId id="2147484543" r:id="rId7"/>
    <p:sldLayoutId id="2147484544" r:id="rId8"/>
    <p:sldLayoutId id="2147484545" r:id="rId9"/>
    <p:sldLayoutId id="2147484546" r:id="rId10"/>
    <p:sldLayoutId id="2147484547" r:id="rId11"/>
    <p:sldLayoutId id="2147484548"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Verdana" pitchFamily="34"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Verdana"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Verdana" pitchFamily="34" charset="0"/>
              </a:defRPr>
            </a:lvl1pPr>
          </a:lstStyle>
          <a:p>
            <a:pPr>
              <a:defRPr/>
            </a:pPr>
            <a:fld id="{099246BB-DF6E-4FB2-A598-D9AB44CB004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549" r:id="rId1"/>
    <p:sldLayoutId id="2147484550" r:id="rId2"/>
    <p:sldLayoutId id="2147484551" r:id="rId3"/>
    <p:sldLayoutId id="2147484552" r:id="rId4"/>
    <p:sldLayoutId id="2147484553" r:id="rId5"/>
    <p:sldLayoutId id="2147484554" r:id="rId6"/>
    <p:sldLayoutId id="2147484555" r:id="rId7"/>
    <p:sldLayoutId id="2147484556" r:id="rId8"/>
    <p:sldLayoutId id="2147484557" r:id="rId9"/>
    <p:sldLayoutId id="2147484558" r:id="rId10"/>
    <p:sldLayoutId id="2147484559" r:id="rId11"/>
    <p:sldLayoutId id="214748456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Verdana" pitchFamily="34"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Verdana"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Verdana" pitchFamily="34" charset="0"/>
              </a:defRPr>
            </a:lvl1pPr>
          </a:lstStyle>
          <a:p>
            <a:pPr>
              <a:defRPr/>
            </a:pPr>
            <a:fld id="{F116053D-EAC0-4A33-A126-880942EC95F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561" r:id="rId1"/>
    <p:sldLayoutId id="2147484562" r:id="rId2"/>
    <p:sldLayoutId id="2147484563" r:id="rId3"/>
    <p:sldLayoutId id="2147484564" r:id="rId4"/>
    <p:sldLayoutId id="2147484565" r:id="rId5"/>
    <p:sldLayoutId id="2147484566" r:id="rId6"/>
    <p:sldLayoutId id="2147484567" r:id="rId7"/>
    <p:sldLayoutId id="2147484568" r:id="rId8"/>
    <p:sldLayoutId id="2147484569" r:id="rId9"/>
    <p:sldLayoutId id="2147484570" r:id="rId10"/>
    <p:sldLayoutId id="2147484571" r:id="rId11"/>
    <p:sldLayoutId id="2147484572"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Verdana" pitchFamily="34"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Verdana"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Verdana" pitchFamily="34" charset="0"/>
              </a:defRPr>
            </a:lvl1pPr>
          </a:lstStyle>
          <a:p>
            <a:pPr>
              <a:defRPr/>
            </a:pPr>
            <a:fld id="{AE0DFAAE-90BC-40BC-A3E3-B0DF554DA4C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 id="2147484579" r:id="rId7"/>
    <p:sldLayoutId id="2147484580" r:id="rId8"/>
    <p:sldLayoutId id="2147484581" r:id="rId9"/>
    <p:sldLayoutId id="2147484582" r:id="rId10"/>
    <p:sldLayoutId id="2147484583" r:id="rId11"/>
    <p:sldLayoutId id="2147484584"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Verdana" pitchFamily="34"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Verdana"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Verdana" pitchFamily="34" charset="0"/>
              </a:defRPr>
            </a:lvl1pPr>
          </a:lstStyle>
          <a:p>
            <a:pPr>
              <a:defRPr/>
            </a:pPr>
            <a:fld id="{F6DA52AF-B9E6-4498-A231-0380BBDB3BD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585" r:id="rId1"/>
    <p:sldLayoutId id="2147484586" r:id="rId2"/>
    <p:sldLayoutId id="2147484587" r:id="rId3"/>
    <p:sldLayoutId id="2147484588" r:id="rId4"/>
    <p:sldLayoutId id="2147484589" r:id="rId5"/>
    <p:sldLayoutId id="2147484590" r:id="rId6"/>
    <p:sldLayoutId id="2147484591" r:id="rId7"/>
    <p:sldLayoutId id="2147484592" r:id="rId8"/>
    <p:sldLayoutId id="2147484593" r:id="rId9"/>
    <p:sldLayoutId id="2147484594" r:id="rId10"/>
    <p:sldLayoutId id="2147484595" r:id="rId11"/>
    <p:sldLayoutId id="2147484596"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5AB86766-0049-4103-99D7-447F07EFC038}" type="slidenum">
              <a:rPr lang="en-US" smtClean="0"/>
              <a:pPr>
                <a:defRPr/>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4598" r:id="rId1"/>
    <p:sldLayoutId id="2147484599" r:id="rId2"/>
    <p:sldLayoutId id="2147484600" r:id="rId3"/>
    <p:sldLayoutId id="2147484601" r:id="rId4"/>
    <p:sldLayoutId id="2147484602" r:id="rId5"/>
    <p:sldLayoutId id="2147484603" r:id="rId6"/>
    <p:sldLayoutId id="2147484604" r:id="rId7"/>
    <p:sldLayoutId id="2147484605" r:id="rId8"/>
    <p:sldLayoutId id="2147484606" r:id="rId9"/>
    <p:sldLayoutId id="2147484607" r:id="rId10"/>
    <p:sldLayoutId id="2147484608"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41444973-F55D-4D08-AEEC-654419379BBB}" type="slidenum">
              <a:rPr lang="en-US" smtClean="0"/>
              <a:pPr>
                <a:defRPr/>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4610" r:id="rId1"/>
    <p:sldLayoutId id="2147484611" r:id="rId2"/>
    <p:sldLayoutId id="2147484612" r:id="rId3"/>
    <p:sldLayoutId id="2147484613" r:id="rId4"/>
    <p:sldLayoutId id="2147484614" r:id="rId5"/>
    <p:sldLayoutId id="2147484615" r:id="rId6"/>
    <p:sldLayoutId id="2147484616" r:id="rId7"/>
    <p:sldLayoutId id="2147484617" r:id="rId8"/>
    <p:sldLayoutId id="2147484618" r:id="rId9"/>
    <p:sldLayoutId id="2147484619" r:id="rId10"/>
    <p:sldLayoutId id="2147484620"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AA172A5D-01E2-4331-B403-977D8390EFE6}" type="slidenum">
              <a:rPr lang="en-US" smtClean="0"/>
              <a:pPr>
                <a:defRPr/>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4622" r:id="rId1"/>
    <p:sldLayoutId id="2147484623" r:id="rId2"/>
    <p:sldLayoutId id="2147484624" r:id="rId3"/>
    <p:sldLayoutId id="2147484625" r:id="rId4"/>
    <p:sldLayoutId id="2147484626" r:id="rId5"/>
    <p:sldLayoutId id="2147484627" r:id="rId6"/>
    <p:sldLayoutId id="2147484628" r:id="rId7"/>
    <p:sldLayoutId id="2147484629" r:id="rId8"/>
    <p:sldLayoutId id="2147484630" r:id="rId9"/>
    <p:sldLayoutId id="2147484631" r:id="rId10"/>
    <p:sldLayoutId id="214748463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2.xml.rels><?xml version="1.0" encoding="UTF-8" standalone="yes"?>
<Relationships xmlns="http://schemas.openxmlformats.org/package/2006/relationships"><Relationship Id="rId3" Type="http://schemas.openxmlformats.org/officeDocument/2006/relationships/hyperlink" Target="http://en.wikipedia.org/wiki/Reasonable_person" TargetMode="External"/><Relationship Id="rId2" Type="http://schemas.openxmlformats.org/officeDocument/2006/relationships/hyperlink" Target="http://en.wikipedia.org/wiki/Standard_of_care" TargetMode="External"/><Relationship Id="rId1" Type="http://schemas.openxmlformats.org/officeDocument/2006/relationships/slideLayout" Target="../slideLayouts/slideLayout62.xml"/><Relationship Id="rId4" Type="http://schemas.openxmlformats.org/officeDocument/2006/relationships/hyperlink" Target="http://en.wikipedia.org/wiki/Negligence"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p:txBody>
          <a:bodyPr/>
          <a:lstStyle/>
          <a:p>
            <a:pPr eaLnBrk="1" hangingPunct="1"/>
            <a:r>
              <a:rPr lang="en-US" dirty="0" smtClean="0"/>
              <a:t>CHAPTER 3 </a:t>
            </a:r>
            <a:br>
              <a:rPr lang="en-US" dirty="0" smtClean="0"/>
            </a:br>
            <a:r>
              <a:rPr lang="en-US" dirty="0" smtClean="0"/>
              <a:t>PROFESSIONAL ETHICS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3.1 The Engineer as a Professional Man</a:t>
            </a:r>
            <a:endParaRPr lang="en-MY" dirty="0"/>
          </a:p>
        </p:txBody>
      </p:sp>
      <p:sp>
        <p:nvSpPr>
          <p:cNvPr id="3" name="Content Placeholder 2"/>
          <p:cNvSpPr>
            <a:spLocks noGrp="1"/>
          </p:cNvSpPr>
          <p:nvPr>
            <p:ph idx="1"/>
          </p:nvPr>
        </p:nvSpPr>
        <p:spPr/>
        <p:txBody>
          <a:bodyPr>
            <a:normAutofit lnSpcReduction="10000"/>
          </a:bodyPr>
          <a:lstStyle/>
          <a:p>
            <a:pPr algn="just">
              <a:lnSpc>
                <a:spcPct val="160000"/>
              </a:lnSpc>
              <a:buNone/>
            </a:pPr>
            <a:endParaRPr lang="en-US" dirty="0"/>
          </a:p>
          <a:p>
            <a:pPr algn="just">
              <a:lnSpc>
                <a:spcPct val="160000"/>
              </a:lnSpc>
            </a:pPr>
            <a:r>
              <a:rPr lang="en-US" dirty="0"/>
              <a:t>This is done so because of the complexity of goals that necessitates the participation of other elements such as finance, supply chain, legal and human resource that are not necessarily “engineering” per </a:t>
            </a:r>
            <a:r>
              <a:rPr lang="en-US" dirty="0" smtClean="0"/>
              <a:t>se</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10</a:t>
            </a:fld>
            <a:endParaRPr lang="en-US" dirty="0"/>
          </a:p>
        </p:txBody>
      </p:sp>
    </p:spTree>
    <p:extLst>
      <p:ext uri="{BB962C8B-B14F-4D97-AF65-F5344CB8AC3E}">
        <p14:creationId xmlns:p14="http://schemas.microsoft.com/office/powerpoint/2010/main" xmlns="" val="1456810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066800" y="274638"/>
            <a:ext cx="7620000" cy="1143000"/>
          </a:xfrm>
        </p:spPr>
        <p:txBody>
          <a:bodyPr rtlCol="0">
            <a:normAutofit fontScale="90000"/>
          </a:bodyPr>
          <a:lstStyle/>
          <a:p>
            <a:pPr marL="744538" indent="-744538" eaLnBrk="1" fontAlgn="auto" hangingPunct="1">
              <a:spcAft>
                <a:spcPts val="0"/>
              </a:spcAft>
              <a:defRPr/>
            </a:pPr>
            <a:r>
              <a:rPr lang="en-US" b="1" dirty="0" smtClean="0"/>
              <a:t>3.1 The Engineer as a Professional Man</a:t>
            </a:r>
          </a:p>
        </p:txBody>
      </p:sp>
      <p:sp>
        <p:nvSpPr>
          <p:cNvPr id="104450" name="Rectangle 3"/>
          <p:cNvSpPr>
            <a:spLocks noGrp="1" noChangeArrowheads="1"/>
          </p:cNvSpPr>
          <p:nvPr>
            <p:ph idx="1"/>
          </p:nvPr>
        </p:nvSpPr>
        <p:spPr/>
        <p:txBody>
          <a:bodyPr>
            <a:normAutofit/>
          </a:bodyPr>
          <a:lstStyle/>
          <a:p>
            <a:pPr eaLnBrk="1" hangingPunct="1">
              <a:lnSpc>
                <a:spcPct val="150000"/>
              </a:lnSpc>
            </a:pPr>
            <a:r>
              <a:rPr lang="en-US" sz="2000" dirty="0" smtClean="0"/>
              <a:t>Management implies responsibility and in engineering management, the professional engineer is responsible in a very direct sense for control over the resources of the community</a:t>
            </a:r>
          </a:p>
          <a:p>
            <a:pPr eaLnBrk="1" hangingPunct="1">
              <a:lnSpc>
                <a:spcPct val="150000"/>
              </a:lnSpc>
              <a:buFont typeface="Arial" charset="0"/>
              <a:buNone/>
            </a:pPr>
            <a:endParaRPr lang="en-US" sz="2000" dirty="0" smtClean="0"/>
          </a:p>
          <a:p>
            <a:pPr eaLnBrk="1" hangingPunct="1">
              <a:lnSpc>
                <a:spcPct val="150000"/>
              </a:lnSpc>
            </a:pPr>
            <a:r>
              <a:rPr lang="en-US" sz="2000" dirty="0" smtClean="0"/>
              <a:t>Engineering therefore, is a unique profession in which  all of the marks of the professional man have crucial importance:</a:t>
            </a:r>
          </a:p>
          <a:p>
            <a:pPr lvl="1" eaLnBrk="1" hangingPunct="1">
              <a:lnSpc>
                <a:spcPct val="150000"/>
              </a:lnSpc>
            </a:pPr>
            <a:r>
              <a:rPr lang="en-US" sz="1800" dirty="0" smtClean="0"/>
              <a:t>He must have high-level skills and he must develop different skills as his career advances</a:t>
            </a:r>
          </a:p>
          <a:p>
            <a:pPr lvl="1" eaLnBrk="1" hangingPunct="1">
              <a:lnSpc>
                <a:spcPct val="150000"/>
              </a:lnSpc>
            </a:pPr>
            <a:r>
              <a:rPr lang="en-US" sz="1800" dirty="0" smtClean="0"/>
              <a:t>He must have a strong motivation for service because everything he does impinges on the community in some way or other</a:t>
            </a:r>
          </a:p>
          <a:p>
            <a:pPr eaLnBrk="1" hangingPunct="1">
              <a:lnSpc>
                <a:spcPct val="150000"/>
              </a:lnSpc>
            </a:pPr>
            <a:endParaRPr lang="en-US" sz="2000" b="1" dirty="0" smtClean="0"/>
          </a:p>
        </p:txBody>
      </p:sp>
      <p:sp>
        <p:nvSpPr>
          <p:cNvPr id="104451" name="Slide Number Placeholder 4"/>
          <p:cNvSpPr>
            <a:spLocks noGrp="1"/>
          </p:cNvSpPr>
          <p:nvPr>
            <p:ph type="sldNum" sz="quarter" idx="12"/>
          </p:nvPr>
        </p:nvSpPr>
        <p:spPr bwMode="auto">
          <a:noFill/>
          <a:ln>
            <a:miter lim="800000"/>
            <a:headEnd/>
            <a:tailEnd/>
          </a:ln>
        </p:spPr>
        <p:txBody>
          <a:bodyPr/>
          <a:lstStyle/>
          <a:p>
            <a:fld id="{2F07A8C2-8D5B-469C-9292-2112986EB24C}" type="slidenum">
              <a:rPr lang="en-US" smtClean="0"/>
              <a:pPr/>
              <a:t>11</a:t>
            </a:fld>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1143000" y="2084388"/>
            <a:ext cx="6629400" cy="1470025"/>
          </a:xfrm>
        </p:spPr>
        <p:txBody>
          <a:bodyPr/>
          <a:lstStyle/>
          <a:p>
            <a:pPr eaLnBrk="1" hangingPunct="1"/>
            <a:r>
              <a:rPr lang="en-US" dirty="0" smtClean="0"/>
              <a:t>3.2 Engineering Ethics &amp; Professionalism</a:t>
            </a:r>
            <a:endParaRPr lang="en-US" sz="4000" i="1"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pPr marL="744538" indent="-744538" eaLnBrk="1" hangingPunct="1">
              <a:defRPr/>
            </a:pPr>
            <a:r>
              <a:rPr lang="en-US" sz="4000" b="1" dirty="0" smtClean="0"/>
              <a:t>3.2 Engineering Ethics &amp; Professionalism</a:t>
            </a:r>
            <a:endParaRPr lang="en-US" sz="4000" dirty="0" smtClean="0"/>
          </a:p>
        </p:txBody>
      </p:sp>
      <p:sp>
        <p:nvSpPr>
          <p:cNvPr id="106499" name="Rectangle 3"/>
          <p:cNvSpPr>
            <a:spLocks noGrp="1" noChangeArrowheads="1"/>
          </p:cNvSpPr>
          <p:nvPr>
            <p:ph idx="1"/>
          </p:nvPr>
        </p:nvSpPr>
        <p:spPr>
          <a:xfrm>
            <a:off x="1066800" y="1524000"/>
            <a:ext cx="7543800" cy="4800600"/>
          </a:xfrm>
        </p:spPr>
        <p:txBody>
          <a:bodyPr>
            <a:normAutofit/>
          </a:bodyPr>
          <a:lstStyle/>
          <a:p>
            <a:pPr algn="just" eaLnBrk="1" hangingPunct="1">
              <a:lnSpc>
                <a:spcPct val="150000"/>
              </a:lnSpc>
            </a:pPr>
            <a:r>
              <a:rPr lang="en-US" sz="2400" dirty="0" smtClean="0"/>
              <a:t>Engineering is closely involved in human relations in both Public and Private sectors</a:t>
            </a:r>
          </a:p>
          <a:p>
            <a:pPr algn="just" eaLnBrk="1" hangingPunct="1">
              <a:lnSpc>
                <a:spcPct val="150000"/>
              </a:lnSpc>
            </a:pPr>
            <a:r>
              <a:rPr lang="en-US" sz="2400" dirty="0" smtClean="0"/>
              <a:t>A great many of the special problems in personal conduct met by engineers are likely to arise from this fact</a:t>
            </a:r>
          </a:p>
          <a:p>
            <a:pPr algn="just" eaLnBrk="1" hangingPunct="1">
              <a:lnSpc>
                <a:spcPct val="150000"/>
              </a:lnSpc>
            </a:pPr>
            <a:r>
              <a:rPr lang="en-US" sz="2400" dirty="0" smtClean="0"/>
              <a:t>Most engineers encounter problem that far removed from the technical and impersonal</a:t>
            </a:r>
          </a:p>
        </p:txBody>
      </p:sp>
      <p:sp>
        <p:nvSpPr>
          <p:cNvPr id="106500" name="Slide Number Placeholder 4"/>
          <p:cNvSpPr>
            <a:spLocks noGrp="1"/>
          </p:cNvSpPr>
          <p:nvPr>
            <p:ph type="sldNum" sz="quarter" idx="12"/>
          </p:nvPr>
        </p:nvSpPr>
        <p:spPr bwMode="auto">
          <a:noFill/>
          <a:ln>
            <a:miter lim="800000"/>
            <a:headEnd/>
            <a:tailEnd/>
          </a:ln>
        </p:spPr>
        <p:txBody>
          <a:bodyPr/>
          <a:lstStyle/>
          <a:p>
            <a:fld id="{C1C75FD1-5C8E-4939-AE09-DB91797DD06C}" type="slidenum">
              <a:rPr lang="en-US" smtClean="0"/>
              <a:pPr/>
              <a:t>13</a:t>
            </a:fld>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3.2 Engineering Ethics &amp; Professionalism</a:t>
            </a:r>
            <a:endParaRPr lang="en-MY" dirty="0"/>
          </a:p>
        </p:txBody>
      </p:sp>
      <p:sp>
        <p:nvSpPr>
          <p:cNvPr id="3" name="Content Placeholder 2"/>
          <p:cNvSpPr>
            <a:spLocks noGrp="1"/>
          </p:cNvSpPr>
          <p:nvPr>
            <p:ph idx="1"/>
          </p:nvPr>
        </p:nvSpPr>
        <p:spPr>
          <a:xfrm>
            <a:off x="1435608" y="1447800"/>
            <a:ext cx="7498080" cy="5181600"/>
          </a:xfrm>
        </p:spPr>
        <p:txBody>
          <a:bodyPr>
            <a:normAutofit/>
          </a:bodyPr>
          <a:lstStyle/>
          <a:p>
            <a:pPr algn="just">
              <a:lnSpc>
                <a:spcPct val="150000"/>
              </a:lnSpc>
            </a:pPr>
            <a:r>
              <a:rPr lang="en-US" sz="2400" dirty="0"/>
              <a:t>Engineering extends the engineers influence on all sphere of human activities</a:t>
            </a:r>
          </a:p>
          <a:p>
            <a:pPr lvl="1" algn="just">
              <a:lnSpc>
                <a:spcPct val="150000"/>
              </a:lnSpc>
            </a:pPr>
            <a:r>
              <a:rPr lang="en-US" sz="2400" dirty="0"/>
              <a:t>In this respect, personal attitudes, relationships and conduct of the engineers have a significant reaching far beyond the realm of purely personal moral</a:t>
            </a:r>
          </a:p>
          <a:p>
            <a:pPr lvl="2" algn="just">
              <a:lnSpc>
                <a:spcPct val="150000"/>
              </a:lnSpc>
            </a:pPr>
            <a:r>
              <a:rPr lang="en-US" dirty="0"/>
              <a:t>Therefore the code of ethics is important</a:t>
            </a:r>
          </a:p>
          <a:p>
            <a:pPr lvl="3" algn="just">
              <a:lnSpc>
                <a:spcPct val="150000"/>
              </a:lnSpc>
            </a:pPr>
            <a:r>
              <a:rPr lang="en-US" sz="2400" dirty="0"/>
              <a:t>To provide guidance for the conduct in all aspect of professional </a:t>
            </a:r>
            <a:r>
              <a:rPr lang="en-US" sz="2400" dirty="0" smtClean="0"/>
              <a:t>life.</a:t>
            </a:r>
            <a:endParaRPr lang="en-US" sz="2400"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14</a:t>
            </a:fld>
            <a:endParaRPr lang="en-US" dirty="0"/>
          </a:p>
        </p:txBody>
      </p:sp>
    </p:spTree>
    <p:extLst>
      <p:ext uri="{BB962C8B-B14F-4D97-AF65-F5344CB8AC3E}">
        <p14:creationId xmlns:p14="http://schemas.microsoft.com/office/powerpoint/2010/main" xmlns="" val="20492921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t>3.2 Engineering Ethics &amp; Professionalism</a:t>
            </a:r>
            <a:endParaRPr lang="en-US" dirty="0"/>
          </a:p>
        </p:txBody>
      </p:sp>
      <p:sp>
        <p:nvSpPr>
          <p:cNvPr id="3" name="Content Placeholder 2"/>
          <p:cNvSpPr>
            <a:spLocks noGrp="1"/>
          </p:cNvSpPr>
          <p:nvPr>
            <p:ph idx="1"/>
          </p:nvPr>
        </p:nvSpPr>
        <p:spPr/>
        <p:txBody>
          <a:bodyPr>
            <a:normAutofit/>
          </a:bodyPr>
          <a:lstStyle/>
          <a:p>
            <a:pPr algn="just">
              <a:lnSpc>
                <a:spcPct val="150000"/>
              </a:lnSpc>
            </a:pPr>
            <a:r>
              <a:rPr lang="en-US" sz="2400" dirty="0" smtClean="0"/>
              <a:t>Morality refers to those standards of conduct that apply to everyone rather than only to members of a special group such as ‘Don’t Cheat’ , ‘Keep your promises’ etc </a:t>
            </a:r>
          </a:p>
          <a:p>
            <a:pPr algn="just">
              <a:lnSpc>
                <a:spcPct val="150000"/>
              </a:lnSpc>
            </a:pPr>
            <a:r>
              <a:rPr lang="en-US" sz="2400" dirty="0" smtClean="0"/>
              <a:t>Ethics mean something more than “law” and “moral”, it carries an additional connotation of “rightness”</a:t>
            </a:r>
          </a:p>
          <a:p>
            <a:pPr lvl="1" algn="just">
              <a:lnSpc>
                <a:spcPct val="150000"/>
              </a:lnSpc>
            </a:pPr>
            <a:r>
              <a:rPr lang="en-US" sz="2400" dirty="0" smtClean="0"/>
              <a:t>The code is not:</a:t>
            </a:r>
          </a:p>
          <a:p>
            <a:pPr lvl="2" algn="just">
              <a:lnSpc>
                <a:spcPct val="150000"/>
              </a:lnSpc>
            </a:pPr>
            <a:r>
              <a:rPr lang="en-US" dirty="0" smtClean="0"/>
              <a:t>A list of rules to govern every problem of conduct</a:t>
            </a:r>
          </a:p>
          <a:p>
            <a:pPr lvl="2" algn="just">
              <a:lnSpc>
                <a:spcPct val="150000"/>
              </a:lnSpc>
            </a:pPr>
            <a:r>
              <a:rPr lang="en-US" dirty="0" smtClean="0"/>
              <a:t>A broad statement of ideals </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3.2 Engineering Ethics &amp; Professionalism</a:t>
            </a:r>
            <a:endParaRPr lang="en-US" dirty="0"/>
          </a:p>
        </p:txBody>
      </p:sp>
      <p:sp>
        <p:nvSpPr>
          <p:cNvPr id="3" name="Content Placeholder 2"/>
          <p:cNvSpPr>
            <a:spLocks noGrp="1"/>
          </p:cNvSpPr>
          <p:nvPr>
            <p:ph idx="1"/>
          </p:nvPr>
        </p:nvSpPr>
        <p:spPr/>
        <p:txBody>
          <a:bodyPr>
            <a:normAutofit fontScale="92500" lnSpcReduction="20000"/>
          </a:bodyPr>
          <a:lstStyle/>
          <a:p>
            <a:pPr algn="just">
              <a:lnSpc>
                <a:spcPct val="150000"/>
              </a:lnSpc>
              <a:spcBef>
                <a:spcPts val="0"/>
              </a:spcBef>
            </a:pPr>
            <a:r>
              <a:rPr lang="en-US" sz="2800" dirty="0" smtClean="0"/>
              <a:t>Professional Ethics refer to those special morally permissible standards of conduct that, ideally, every member of a profession wants every other member to follow, even if that would mean having to do the same.</a:t>
            </a:r>
          </a:p>
          <a:p>
            <a:pPr algn="just">
              <a:lnSpc>
                <a:spcPct val="150000"/>
              </a:lnSpc>
              <a:spcBef>
                <a:spcPts val="0"/>
              </a:spcBef>
            </a:pPr>
            <a:r>
              <a:rPr lang="en-US" sz="2800" dirty="0" smtClean="0"/>
              <a:t>Professional Ethics is the category of social and moral awareness of the implication or effects of one’s job on the wider community and environment</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t>3.2 Engineering Ethics &amp; Professionalism</a:t>
            </a:r>
            <a:endParaRPr lang="en-US" dirty="0"/>
          </a:p>
        </p:txBody>
      </p:sp>
      <p:sp>
        <p:nvSpPr>
          <p:cNvPr id="3" name="Content Placeholder 2"/>
          <p:cNvSpPr>
            <a:spLocks noGrp="1"/>
          </p:cNvSpPr>
          <p:nvPr>
            <p:ph idx="1"/>
          </p:nvPr>
        </p:nvSpPr>
        <p:spPr>
          <a:xfrm>
            <a:off x="1435608" y="1447800"/>
            <a:ext cx="7498080" cy="1752600"/>
          </a:xfrm>
        </p:spPr>
        <p:txBody>
          <a:bodyPr>
            <a:normAutofit/>
          </a:bodyPr>
          <a:lstStyle/>
          <a:p>
            <a:pPr>
              <a:lnSpc>
                <a:spcPct val="150000"/>
              </a:lnSpc>
              <a:spcBef>
                <a:spcPts val="0"/>
              </a:spcBef>
            </a:pPr>
            <a:r>
              <a:rPr lang="en-US" sz="2400" dirty="0" smtClean="0"/>
              <a:t>Engineering ethics is professional ethics and sets the standard for professional practice</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17</a:t>
            </a:fld>
            <a:endParaRPr lang="en-US" dirty="0"/>
          </a:p>
        </p:txBody>
      </p:sp>
      <p:grpSp>
        <p:nvGrpSpPr>
          <p:cNvPr id="9" name="Group 8"/>
          <p:cNvGrpSpPr/>
          <p:nvPr/>
        </p:nvGrpSpPr>
        <p:grpSpPr>
          <a:xfrm>
            <a:off x="2895600" y="3230562"/>
            <a:ext cx="3581400" cy="2590800"/>
            <a:chOff x="2743200" y="3048000"/>
            <a:chExt cx="3581400" cy="2590800"/>
          </a:xfrm>
        </p:grpSpPr>
        <p:sp>
          <p:nvSpPr>
            <p:cNvPr id="7" name="TextBox 6"/>
            <p:cNvSpPr txBox="1"/>
            <p:nvPr/>
          </p:nvSpPr>
          <p:spPr>
            <a:xfrm>
              <a:off x="2743200" y="3048000"/>
              <a:ext cx="3581400" cy="2590800"/>
            </a:xfrm>
            <a:prstGeom prst="rect">
              <a:avLst/>
            </a:prstGeom>
            <a:blipFill dpi="0" rotWithShape="1">
              <a:blip r:embed="rId2" cstate="print"/>
              <a:srcRect/>
              <a:tile tx="0" ty="0" sx="100000" sy="100000" flip="none" algn="tl"/>
            </a:blipFill>
          </p:spPr>
          <p:txBody>
            <a:bodyPr wrap="square" rtlCol="0" anchor="b" anchorCtr="1">
              <a:noAutofit/>
            </a:bodyPr>
            <a:lstStyle/>
            <a:p>
              <a:pPr algn="ctr"/>
              <a:r>
                <a:rPr lang="en-US" dirty="0" smtClean="0"/>
                <a:t>Engineering Ethics</a:t>
              </a:r>
              <a:endParaRPr lang="en-US" dirty="0"/>
            </a:p>
          </p:txBody>
        </p:sp>
        <p:sp>
          <p:nvSpPr>
            <p:cNvPr id="5" name="TextBox 4"/>
            <p:cNvSpPr txBox="1"/>
            <p:nvPr/>
          </p:nvSpPr>
          <p:spPr>
            <a:xfrm>
              <a:off x="3048000" y="3124200"/>
              <a:ext cx="2971800" cy="685800"/>
            </a:xfrm>
            <a:prstGeom prst="rect">
              <a:avLst/>
            </a:prstGeom>
            <a:solidFill>
              <a:schemeClr val="accent4">
                <a:lumMod val="60000"/>
                <a:lumOff val="40000"/>
              </a:schemeClr>
            </a:solidFill>
          </p:spPr>
          <p:txBody>
            <a:bodyPr wrap="square" rtlCol="0" anchor="ctr" anchorCtr="0">
              <a:noAutofit/>
            </a:bodyPr>
            <a:lstStyle/>
            <a:p>
              <a:pPr algn="ctr"/>
              <a:r>
                <a:rPr lang="en-US" dirty="0" smtClean="0"/>
                <a:t>Professional Ethics</a:t>
              </a:r>
              <a:endParaRPr lang="en-US" dirty="0"/>
            </a:p>
          </p:txBody>
        </p:sp>
        <p:sp>
          <p:nvSpPr>
            <p:cNvPr id="6" name="TextBox 5"/>
            <p:cNvSpPr txBox="1"/>
            <p:nvPr/>
          </p:nvSpPr>
          <p:spPr>
            <a:xfrm>
              <a:off x="3048000" y="4267200"/>
              <a:ext cx="2971800" cy="685800"/>
            </a:xfrm>
            <a:prstGeom prst="rect">
              <a:avLst/>
            </a:prstGeom>
            <a:solidFill>
              <a:schemeClr val="accent4">
                <a:lumMod val="60000"/>
                <a:lumOff val="40000"/>
              </a:schemeClr>
            </a:solidFill>
          </p:spPr>
          <p:txBody>
            <a:bodyPr wrap="square" rtlCol="0" anchor="ctr" anchorCtr="0">
              <a:noAutofit/>
            </a:bodyPr>
            <a:lstStyle/>
            <a:p>
              <a:pPr algn="ctr"/>
              <a:r>
                <a:rPr lang="en-US" dirty="0" smtClean="0"/>
                <a:t>Standards for Professional Practice</a:t>
              </a:r>
              <a:endParaRPr lang="en-US" dirty="0"/>
            </a:p>
          </p:txBody>
        </p:sp>
        <p:sp>
          <p:nvSpPr>
            <p:cNvPr id="8" name="TextBox 7"/>
            <p:cNvSpPr txBox="1"/>
            <p:nvPr/>
          </p:nvSpPr>
          <p:spPr>
            <a:xfrm>
              <a:off x="4419600" y="3810000"/>
              <a:ext cx="304800" cy="369332"/>
            </a:xfrm>
            <a:prstGeom prst="rect">
              <a:avLst/>
            </a:prstGeom>
            <a:noFill/>
          </p:spPr>
          <p:txBody>
            <a:bodyPr wrap="square" rtlCol="0">
              <a:spAutoFit/>
            </a:bodyPr>
            <a:lstStyle/>
            <a:p>
              <a:r>
                <a:rPr lang="en-US" dirty="0" smtClean="0"/>
                <a:t>+</a:t>
              </a:r>
              <a:endParaRPr lang="en-US" dirty="0"/>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pPr marL="744538" indent="-744538" eaLnBrk="1" hangingPunct="1">
              <a:defRPr/>
            </a:pPr>
            <a:r>
              <a:rPr lang="en-US" sz="4000" b="1" dirty="0" smtClean="0"/>
              <a:t>3.2 Engineering Ethics &amp; Professionalism</a:t>
            </a:r>
            <a:endParaRPr lang="en-US" sz="4000" dirty="0" smtClean="0"/>
          </a:p>
        </p:txBody>
      </p:sp>
      <p:sp>
        <p:nvSpPr>
          <p:cNvPr id="107523" name="Rectangle 3"/>
          <p:cNvSpPr>
            <a:spLocks noGrp="1" noChangeArrowheads="1"/>
          </p:cNvSpPr>
          <p:nvPr>
            <p:ph idx="1"/>
          </p:nvPr>
        </p:nvSpPr>
        <p:spPr/>
        <p:txBody>
          <a:bodyPr/>
          <a:lstStyle/>
          <a:p>
            <a:pPr eaLnBrk="1" hangingPunct="1">
              <a:lnSpc>
                <a:spcPct val="90000"/>
              </a:lnSpc>
            </a:pPr>
            <a:r>
              <a:rPr lang="en-US" dirty="0" smtClean="0"/>
              <a:t>Skills related to engineering ethics</a:t>
            </a:r>
          </a:p>
          <a:p>
            <a:pPr lvl="1" eaLnBrk="1" hangingPunct="1">
              <a:lnSpc>
                <a:spcPct val="90000"/>
              </a:lnSpc>
            </a:pPr>
            <a:r>
              <a:rPr lang="en-US" sz="2400" dirty="0" smtClean="0"/>
              <a:t>Moral awareness </a:t>
            </a:r>
          </a:p>
          <a:p>
            <a:pPr lvl="1" eaLnBrk="1" hangingPunct="1">
              <a:lnSpc>
                <a:spcPct val="90000"/>
              </a:lnSpc>
            </a:pPr>
            <a:r>
              <a:rPr lang="en-US" sz="2400" dirty="0" smtClean="0"/>
              <a:t>Cogent (well-argued) moral reasoning </a:t>
            </a:r>
          </a:p>
          <a:p>
            <a:pPr lvl="1" eaLnBrk="1" hangingPunct="1">
              <a:lnSpc>
                <a:spcPct val="90000"/>
              </a:lnSpc>
            </a:pPr>
            <a:r>
              <a:rPr lang="en-US" sz="2400" dirty="0" smtClean="0"/>
              <a:t>Moral coherence</a:t>
            </a:r>
          </a:p>
          <a:p>
            <a:pPr lvl="1" eaLnBrk="1" hangingPunct="1">
              <a:lnSpc>
                <a:spcPct val="90000"/>
              </a:lnSpc>
            </a:pPr>
            <a:r>
              <a:rPr lang="en-US" sz="2400" dirty="0" smtClean="0"/>
              <a:t>Moral communication</a:t>
            </a:r>
          </a:p>
          <a:p>
            <a:pPr lvl="1" eaLnBrk="1" hangingPunct="1">
              <a:lnSpc>
                <a:spcPct val="90000"/>
              </a:lnSpc>
            </a:pPr>
            <a:r>
              <a:rPr lang="en-US" sz="2400" dirty="0" smtClean="0"/>
              <a:t>Moral reasonableness</a:t>
            </a:r>
          </a:p>
          <a:p>
            <a:pPr lvl="1" eaLnBrk="1" hangingPunct="1">
              <a:lnSpc>
                <a:spcPct val="90000"/>
              </a:lnSpc>
            </a:pPr>
            <a:r>
              <a:rPr lang="en-US" sz="2400" dirty="0" smtClean="0"/>
              <a:t>Respect for persons</a:t>
            </a:r>
          </a:p>
          <a:p>
            <a:pPr lvl="1" eaLnBrk="1" hangingPunct="1">
              <a:lnSpc>
                <a:spcPct val="90000"/>
              </a:lnSpc>
            </a:pPr>
            <a:r>
              <a:rPr lang="en-US" sz="2400" dirty="0" smtClean="0"/>
              <a:t>Tolerance of diversity</a:t>
            </a:r>
          </a:p>
        </p:txBody>
      </p:sp>
      <p:sp>
        <p:nvSpPr>
          <p:cNvPr id="107524" name="Slide Number Placeholder 4"/>
          <p:cNvSpPr>
            <a:spLocks noGrp="1"/>
          </p:cNvSpPr>
          <p:nvPr>
            <p:ph type="sldNum" sz="quarter" idx="12"/>
          </p:nvPr>
        </p:nvSpPr>
        <p:spPr bwMode="auto">
          <a:noFill/>
          <a:ln>
            <a:miter lim="800000"/>
            <a:headEnd/>
            <a:tailEnd/>
          </a:ln>
        </p:spPr>
        <p:txBody>
          <a:bodyPr/>
          <a:lstStyle/>
          <a:p>
            <a:fld id="{0C4E385D-5DCB-425A-8758-E251BAF4AA59}" type="slidenum">
              <a:rPr lang="en-US" smtClean="0"/>
              <a:pPr/>
              <a:t>18</a:t>
            </a:fld>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pPr eaLnBrk="1" hangingPunct="1">
              <a:defRPr/>
            </a:pPr>
            <a:r>
              <a:rPr lang="en-US" sz="4000" b="1" dirty="0" smtClean="0"/>
              <a:t>3.2 Engineering Ethics &amp; Professionalism</a:t>
            </a:r>
            <a:endParaRPr lang="en-US" sz="4000" dirty="0" smtClean="0"/>
          </a:p>
        </p:txBody>
      </p:sp>
      <p:sp>
        <p:nvSpPr>
          <p:cNvPr id="108547" name="Rectangle 3"/>
          <p:cNvSpPr>
            <a:spLocks noGrp="1" noChangeArrowheads="1"/>
          </p:cNvSpPr>
          <p:nvPr>
            <p:ph idx="1"/>
          </p:nvPr>
        </p:nvSpPr>
        <p:spPr/>
        <p:txBody>
          <a:bodyPr>
            <a:noAutofit/>
          </a:bodyPr>
          <a:lstStyle/>
          <a:p>
            <a:pPr eaLnBrk="1" hangingPunct="1">
              <a:lnSpc>
                <a:spcPct val="150000"/>
              </a:lnSpc>
            </a:pPr>
            <a:r>
              <a:rPr lang="en-US" sz="2400" dirty="0" smtClean="0"/>
              <a:t>Ethical dilemmas, or moral dilemmas : situations in which reasons conflict, or in which the application of moral values is problematic, and it is not immediately obvious what should be done</a:t>
            </a:r>
          </a:p>
          <a:p>
            <a:pPr eaLnBrk="1" hangingPunct="1">
              <a:lnSpc>
                <a:spcPct val="150000"/>
              </a:lnSpc>
              <a:buFont typeface="Arial" charset="0"/>
              <a:buNone/>
            </a:pPr>
            <a:endParaRPr lang="en-US" sz="2400" dirty="0" smtClean="0"/>
          </a:p>
          <a:p>
            <a:pPr eaLnBrk="1" hangingPunct="1">
              <a:lnSpc>
                <a:spcPct val="150000"/>
              </a:lnSpc>
            </a:pPr>
            <a:r>
              <a:rPr lang="en-US" sz="2400" dirty="0" smtClean="0"/>
              <a:t>Steps in resolving ethical dilemmas :    </a:t>
            </a:r>
          </a:p>
          <a:p>
            <a:pPr lvl="1" eaLnBrk="1" hangingPunct="1">
              <a:lnSpc>
                <a:spcPct val="150000"/>
              </a:lnSpc>
            </a:pPr>
            <a:r>
              <a:rPr lang="en-US" sz="2400" dirty="0" smtClean="0"/>
              <a:t>Moral clarity : Identify the relevant moral values</a:t>
            </a:r>
          </a:p>
          <a:p>
            <a:pPr lvl="1" eaLnBrk="1" hangingPunct="1">
              <a:lnSpc>
                <a:spcPct val="150000"/>
              </a:lnSpc>
            </a:pPr>
            <a:r>
              <a:rPr lang="en-US" sz="2400" dirty="0" smtClean="0"/>
              <a:t>Conceptual clarity</a:t>
            </a:r>
          </a:p>
        </p:txBody>
      </p:sp>
      <p:sp>
        <p:nvSpPr>
          <p:cNvPr id="108548" name="Slide Number Placeholder 4"/>
          <p:cNvSpPr>
            <a:spLocks noGrp="1"/>
          </p:cNvSpPr>
          <p:nvPr>
            <p:ph type="sldNum" sz="quarter" idx="12"/>
          </p:nvPr>
        </p:nvSpPr>
        <p:spPr bwMode="auto">
          <a:noFill/>
          <a:ln>
            <a:miter lim="800000"/>
            <a:headEnd/>
            <a:tailEnd/>
          </a:ln>
        </p:spPr>
        <p:txBody>
          <a:bodyPr/>
          <a:lstStyle/>
          <a:p>
            <a:fld id="{9B70B254-6988-43E6-91C5-EC185BF8F073}" type="slidenum">
              <a:rPr lang="en-US" smtClean="0"/>
              <a:pPr/>
              <a:t>19</a:t>
            </a:fld>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2"/>
          <p:cNvSpPr>
            <a:spLocks noGrp="1" noChangeArrowheads="1"/>
          </p:cNvSpPr>
          <p:nvPr>
            <p:ph type="title"/>
          </p:nvPr>
        </p:nvSpPr>
        <p:spPr/>
        <p:txBody>
          <a:bodyPr>
            <a:normAutofit fontScale="90000"/>
          </a:bodyPr>
          <a:lstStyle/>
          <a:p>
            <a:r>
              <a:rPr lang="en-US" b="1" dirty="0" smtClean="0"/>
              <a:t>Chapter 3 Professional Ethics</a:t>
            </a:r>
          </a:p>
        </p:txBody>
      </p:sp>
      <p:sp>
        <p:nvSpPr>
          <p:cNvPr id="98306" name="Content Placeholder 2"/>
          <p:cNvSpPr>
            <a:spLocks noGrp="1"/>
          </p:cNvSpPr>
          <p:nvPr>
            <p:ph idx="1"/>
          </p:nvPr>
        </p:nvSpPr>
        <p:spPr/>
        <p:txBody>
          <a:bodyPr/>
          <a:lstStyle/>
          <a:p>
            <a:pPr eaLnBrk="1" hangingPunct="1"/>
            <a:r>
              <a:rPr lang="en-US" dirty="0" smtClean="0"/>
              <a:t>At the end of this chapter, students should be able to</a:t>
            </a:r>
          </a:p>
          <a:p>
            <a:pPr lvl="1"/>
            <a:r>
              <a:rPr lang="en-US" dirty="0" smtClean="0"/>
              <a:t>Identify and discuss professional engineering ethics</a:t>
            </a:r>
          </a:p>
          <a:p>
            <a:endParaRPr lang="en-US" dirty="0" smtClean="0"/>
          </a:p>
        </p:txBody>
      </p:sp>
      <p:sp>
        <p:nvSpPr>
          <p:cNvPr id="98307" name="Slide Number Placeholder 3"/>
          <p:cNvSpPr>
            <a:spLocks noGrp="1"/>
          </p:cNvSpPr>
          <p:nvPr>
            <p:ph type="sldNum" sz="quarter" idx="12"/>
          </p:nvPr>
        </p:nvSpPr>
        <p:spPr bwMode="auto">
          <a:noFill/>
          <a:ln>
            <a:miter lim="800000"/>
            <a:headEnd/>
            <a:tailEnd/>
          </a:ln>
        </p:spPr>
        <p:txBody>
          <a:bodyPr/>
          <a:lstStyle/>
          <a:p>
            <a:fld id="{1C23C3AD-14E8-420D-BD0C-16210BA79FDD}" type="slidenum">
              <a:rPr lang="en-US" smtClean="0"/>
              <a:pPr/>
              <a:t>2</a:t>
            </a:fld>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3.2 Engineering Ethics &amp; Professionalism</a:t>
            </a:r>
            <a:endParaRPr lang="en-MY" dirty="0"/>
          </a:p>
        </p:txBody>
      </p:sp>
      <p:sp>
        <p:nvSpPr>
          <p:cNvPr id="3" name="Content Placeholder 2"/>
          <p:cNvSpPr>
            <a:spLocks noGrp="1"/>
          </p:cNvSpPr>
          <p:nvPr>
            <p:ph idx="1"/>
          </p:nvPr>
        </p:nvSpPr>
        <p:spPr/>
        <p:txBody>
          <a:bodyPr>
            <a:normAutofit fontScale="92500" lnSpcReduction="10000"/>
          </a:bodyPr>
          <a:lstStyle/>
          <a:p>
            <a:pPr lvl="1">
              <a:lnSpc>
                <a:spcPct val="150000"/>
              </a:lnSpc>
            </a:pPr>
            <a:r>
              <a:rPr lang="en-US" sz="2400" dirty="0"/>
              <a:t>Informed about the facts: Obtain relevant information</a:t>
            </a:r>
          </a:p>
          <a:p>
            <a:pPr lvl="1">
              <a:lnSpc>
                <a:spcPct val="150000"/>
              </a:lnSpc>
            </a:pPr>
            <a:r>
              <a:rPr lang="en-US" sz="2400" dirty="0"/>
              <a:t>Informed about the options: Consider all genuine options</a:t>
            </a:r>
          </a:p>
          <a:p>
            <a:pPr lvl="1">
              <a:lnSpc>
                <a:spcPct val="150000"/>
              </a:lnSpc>
            </a:pPr>
            <a:r>
              <a:rPr lang="en-US" sz="2400" dirty="0"/>
              <a:t>Well-reasoned: Make a reasonable </a:t>
            </a:r>
            <a:r>
              <a:rPr lang="en-US" sz="2400" dirty="0" smtClean="0"/>
              <a:t>decision</a:t>
            </a:r>
            <a:endParaRPr lang="en-US" sz="2400" dirty="0"/>
          </a:p>
          <a:p>
            <a:pPr>
              <a:lnSpc>
                <a:spcPct val="150000"/>
              </a:lnSpc>
            </a:pPr>
            <a:r>
              <a:rPr lang="en-US" sz="2400" dirty="0"/>
              <a:t>Right-wrong, better-worse</a:t>
            </a:r>
          </a:p>
          <a:p>
            <a:pPr lvl="1">
              <a:lnSpc>
                <a:spcPct val="150000"/>
              </a:lnSpc>
            </a:pPr>
            <a:r>
              <a:rPr lang="en-US" sz="2400" dirty="0"/>
              <a:t>Some ethical dilemmas have solution that are either right (obligatory) or wrong (morally forbidden)</a:t>
            </a:r>
          </a:p>
          <a:p>
            <a:pPr lvl="1">
              <a:lnSpc>
                <a:spcPct val="150000"/>
              </a:lnSpc>
            </a:pPr>
            <a:r>
              <a:rPr lang="en-US" sz="2400" dirty="0"/>
              <a:t>other dilemmas have more that one permissible solution, some of which are better or worse that others either in some respects or overall</a:t>
            </a:r>
          </a:p>
          <a:p>
            <a:endParaRPr lang="en-MY"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20</a:t>
            </a:fld>
            <a:endParaRPr lang="en-US" dirty="0"/>
          </a:p>
        </p:txBody>
      </p:sp>
    </p:spTree>
    <p:extLst>
      <p:ext uri="{BB962C8B-B14F-4D97-AF65-F5344CB8AC3E}">
        <p14:creationId xmlns:p14="http://schemas.microsoft.com/office/powerpoint/2010/main" xmlns="" val="4207595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pPr eaLnBrk="1" hangingPunct="1">
              <a:defRPr/>
            </a:pPr>
            <a:r>
              <a:rPr lang="en-US" sz="4000" b="1" dirty="0" smtClean="0"/>
              <a:t>3.2 Engineering Ethics &amp; Professionalism</a:t>
            </a:r>
            <a:endParaRPr lang="en-US" sz="4000" dirty="0" smtClean="0"/>
          </a:p>
        </p:txBody>
      </p:sp>
      <p:sp>
        <p:nvSpPr>
          <p:cNvPr id="109571" name="Rectangle 3"/>
          <p:cNvSpPr>
            <a:spLocks noGrp="1" noChangeArrowheads="1"/>
          </p:cNvSpPr>
          <p:nvPr>
            <p:ph idx="1"/>
          </p:nvPr>
        </p:nvSpPr>
        <p:spPr>
          <a:xfrm>
            <a:off x="1435608" y="1447800"/>
            <a:ext cx="7498080" cy="5181600"/>
          </a:xfrm>
        </p:spPr>
        <p:txBody>
          <a:bodyPr>
            <a:normAutofit/>
          </a:bodyPr>
          <a:lstStyle/>
          <a:p>
            <a:pPr eaLnBrk="1" hangingPunct="1">
              <a:lnSpc>
                <a:spcPct val="70000"/>
              </a:lnSpc>
              <a:buFont typeface="Arial" charset="0"/>
              <a:buNone/>
            </a:pPr>
            <a:endParaRPr lang="en-US" sz="800" dirty="0" smtClean="0"/>
          </a:p>
          <a:p>
            <a:pPr eaLnBrk="1" hangingPunct="1">
              <a:lnSpc>
                <a:spcPct val="70000"/>
              </a:lnSpc>
              <a:spcBef>
                <a:spcPts val="0"/>
              </a:spcBef>
            </a:pPr>
            <a:r>
              <a:rPr lang="en-US" sz="2800" dirty="0" smtClean="0"/>
              <a:t>The meanings of Responsibility:    </a:t>
            </a:r>
          </a:p>
          <a:p>
            <a:pPr lvl="1" eaLnBrk="1" hangingPunct="1">
              <a:lnSpc>
                <a:spcPct val="120000"/>
              </a:lnSpc>
              <a:spcBef>
                <a:spcPts val="0"/>
              </a:spcBef>
              <a:spcAft>
                <a:spcPts val="600"/>
              </a:spcAft>
            </a:pPr>
            <a:r>
              <a:rPr lang="en-US" sz="2000" b="1" dirty="0" smtClean="0"/>
              <a:t>Obligations</a:t>
            </a:r>
            <a:r>
              <a:rPr lang="en-US" sz="2000" dirty="0" smtClean="0"/>
              <a:t> </a:t>
            </a:r>
          </a:p>
          <a:p>
            <a:pPr lvl="2">
              <a:lnSpc>
                <a:spcPct val="120000"/>
              </a:lnSpc>
              <a:spcBef>
                <a:spcPts val="0"/>
              </a:spcBef>
              <a:spcAft>
                <a:spcPts val="600"/>
              </a:spcAft>
            </a:pPr>
            <a:r>
              <a:rPr lang="en-US" sz="2100" dirty="0" smtClean="0"/>
              <a:t>Are the types of actions that are morally or legally mandatory</a:t>
            </a:r>
          </a:p>
          <a:p>
            <a:pPr lvl="2" eaLnBrk="1" hangingPunct="1">
              <a:lnSpc>
                <a:spcPct val="120000"/>
              </a:lnSpc>
              <a:spcBef>
                <a:spcPts val="0"/>
              </a:spcBef>
            </a:pPr>
            <a:r>
              <a:rPr lang="en-US" sz="2100" dirty="0" smtClean="0"/>
              <a:t>Some obligations are incumbent on each of us, such as to be honest, fair, and decent</a:t>
            </a:r>
          </a:p>
          <a:p>
            <a:pPr lvl="2" eaLnBrk="1" hangingPunct="1">
              <a:lnSpc>
                <a:spcPct val="120000"/>
              </a:lnSpc>
              <a:spcBef>
                <a:spcPts val="0"/>
              </a:spcBef>
            </a:pPr>
            <a:r>
              <a:rPr lang="en-US" sz="2100" dirty="0" smtClean="0"/>
              <a:t>Other obligations are role responsibilities, acquired when we take on special roles such as parents, employees, or professionals</a:t>
            </a:r>
          </a:p>
          <a:p>
            <a:pPr lvl="2" eaLnBrk="1" hangingPunct="1">
              <a:lnSpc>
                <a:spcPct val="120000"/>
              </a:lnSpc>
              <a:spcBef>
                <a:spcPts val="0"/>
              </a:spcBef>
            </a:pPr>
            <a:r>
              <a:rPr lang="en-US" sz="2100" dirty="0" smtClean="0"/>
              <a:t>Morally admirable engineers accept their obligations and are </a:t>
            </a:r>
            <a:r>
              <a:rPr lang="en-US" sz="2100" dirty="0" smtClean="0">
                <a:solidFill>
                  <a:srgbClr val="0070C0"/>
                </a:solidFill>
              </a:rPr>
              <a:t>conscientious</a:t>
            </a:r>
            <a:r>
              <a:rPr lang="en-US" sz="2100" dirty="0" smtClean="0"/>
              <a:t> in meeting them.</a:t>
            </a:r>
            <a:endParaRPr lang="en-US" sz="1400" dirty="0" smtClean="0"/>
          </a:p>
        </p:txBody>
      </p:sp>
      <p:sp>
        <p:nvSpPr>
          <p:cNvPr id="109572" name="Slide Number Placeholder 4"/>
          <p:cNvSpPr>
            <a:spLocks noGrp="1"/>
          </p:cNvSpPr>
          <p:nvPr>
            <p:ph type="sldNum" sz="quarter" idx="12"/>
          </p:nvPr>
        </p:nvSpPr>
        <p:spPr bwMode="auto">
          <a:noFill/>
          <a:ln>
            <a:miter lim="800000"/>
            <a:headEnd/>
            <a:tailEnd/>
          </a:ln>
        </p:spPr>
        <p:txBody>
          <a:bodyPr/>
          <a:lstStyle/>
          <a:p>
            <a:fld id="{945BB720-F3D4-4F0C-A85E-37D4CB2F432D}" type="slidenum">
              <a:rPr lang="en-US" smtClean="0"/>
              <a:pPr/>
              <a:t>21</a:t>
            </a:fld>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3.2 Engineering Ethics &amp; Professionalism</a:t>
            </a:r>
            <a:endParaRPr lang="en-MY" dirty="0"/>
          </a:p>
        </p:txBody>
      </p:sp>
      <p:sp>
        <p:nvSpPr>
          <p:cNvPr id="3" name="Content Placeholder 2"/>
          <p:cNvSpPr>
            <a:spLocks noGrp="1"/>
          </p:cNvSpPr>
          <p:nvPr>
            <p:ph idx="1"/>
          </p:nvPr>
        </p:nvSpPr>
        <p:spPr/>
        <p:txBody>
          <a:bodyPr>
            <a:normAutofit lnSpcReduction="10000"/>
          </a:bodyPr>
          <a:lstStyle/>
          <a:p>
            <a:pPr lvl="1">
              <a:lnSpc>
                <a:spcPct val="120000"/>
              </a:lnSpc>
              <a:spcBef>
                <a:spcPts val="0"/>
              </a:spcBef>
              <a:spcAft>
                <a:spcPts val="600"/>
              </a:spcAft>
            </a:pPr>
            <a:r>
              <a:rPr lang="en-US" sz="2000" b="1" dirty="0"/>
              <a:t>Accountable</a:t>
            </a:r>
          </a:p>
          <a:p>
            <a:pPr lvl="2">
              <a:lnSpc>
                <a:spcPct val="120000"/>
              </a:lnSpc>
              <a:spcBef>
                <a:spcPts val="0"/>
              </a:spcBef>
            </a:pPr>
            <a:r>
              <a:rPr lang="en-US" sz="2100" dirty="0"/>
              <a:t>Being answerable for meeting particular obligations, that is, liable to be held to account by other people in general or by specific individuals in positions of authority</a:t>
            </a:r>
          </a:p>
          <a:p>
            <a:pPr lvl="2">
              <a:lnSpc>
                <a:spcPct val="120000"/>
              </a:lnSpc>
              <a:spcBef>
                <a:spcPts val="0"/>
              </a:spcBef>
            </a:pPr>
            <a:r>
              <a:rPr lang="en-US" sz="2100" dirty="0"/>
              <a:t>We can be called upon to explain why we acted as we did, perhaps providing a justification or perhaps offering reasonable excuses</a:t>
            </a:r>
            <a:endParaRPr lang="en-US" sz="1900" dirty="0"/>
          </a:p>
          <a:p>
            <a:pPr lvl="1">
              <a:lnSpc>
                <a:spcPct val="120000"/>
              </a:lnSpc>
              <a:spcBef>
                <a:spcPts val="0"/>
              </a:spcBef>
              <a:spcAft>
                <a:spcPts val="600"/>
              </a:spcAft>
            </a:pPr>
            <a:r>
              <a:rPr lang="en-US" sz="1800" b="1" dirty="0"/>
              <a:t>Duty of care</a:t>
            </a:r>
          </a:p>
          <a:p>
            <a:pPr lvl="2">
              <a:lnSpc>
                <a:spcPct val="120000"/>
              </a:lnSpc>
              <a:spcBef>
                <a:spcPts val="0"/>
              </a:spcBef>
            </a:pPr>
            <a:r>
              <a:rPr lang="en-US" sz="2100" dirty="0"/>
              <a:t>A legal obligation imposed on an individual requiring that they adhere to a </a:t>
            </a:r>
            <a:r>
              <a:rPr lang="en-US" sz="2100" dirty="0">
                <a:hlinkClick r:id="rId2" tooltip="Standard of care"/>
              </a:rPr>
              <a:t>standard</a:t>
            </a:r>
            <a:r>
              <a:rPr lang="en-US" sz="2100" dirty="0"/>
              <a:t> of </a:t>
            </a:r>
            <a:r>
              <a:rPr lang="en-US" sz="2100" dirty="0">
                <a:hlinkClick r:id="rId3" tooltip="Reasonable person"/>
              </a:rPr>
              <a:t>reasonable</a:t>
            </a:r>
            <a:r>
              <a:rPr lang="en-US" sz="2100" dirty="0"/>
              <a:t> care while performing any acts that could foreseeable harm others</a:t>
            </a:r>
          </a:p>
          <a:p>
            <a:pPr lvl="2">
              <a:lnSpc>
                <a:spcPct val="120000"/>
              </a:lnSpc>
              <a:spcBef>
                <a:spcPts val="0"/>
              </a:spcBef>
            </a:pPr>
            <a:r>
              <a:rPr lang="en-US" sz="2100" dirty="0"/>
              <a:t>It is the first element that must be established to proceed with an action in </a:t>
            </a:r>
            <a:r>
              <a:rPr lang="en-US" sz="2100" u="sng" dirty="0">
                <a:hlinkClick r:id="rId4" tooltip="Negligence"/>
              </a:rPr>
              <a:t>negligence</a:t>
            </a:r>
            <a:endParaRPr lang="en-US" sz="2100" dirty="0"/>
          </a:p>
          <a:p>
            <a:endParaRPr lang="en-MY"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22</a:t>
            </a:fld>
            <a:endParaRPr lang="en-US" dirty="0"/>
          </a:p>
        </p:txBody>
      </p:sp>
    </p:spTree>
    <p:extLst>
      <p:ext uri="{BB962C8B-B14F-4D97-AF65-F5344CB8AC3E}">
        <p14:creationId xmlns:p14="http://schemas.microsoft.com/office/powerpoint/2010/main" xmlns="" val="3082759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pPr>
              <a:defRPr/>
            </a:pPr>
            <a:r>
              <a:rPr lang="en-US" sz="4000" b="1" dirty="0" smtClean="0"/>
              <a:t>3.2 Engineering Ethics &amp; Professionalism</a:t>
            </a:r>
            <a:endParaRPr lang="en-US" sz="4000" dirty="0" smtClean="0"/>
          </a:p>
        </p:txBody>
      </p:sp>
      <p:sp>
        <p:nvSpPr>
          <p:cNvPr id="110595" name="Rectangle 3"/>
          <p:cNvSpPr>
            <a:spLocks noGrp="1" noChangeArrowheads="1"/>
          </p:cNvSpPr>
          <p:nvPr>
            <p:ph idx="1"/>
          </p:nvPr>
        </p:nvSpPr>
        <p:spPr/>
        <p:txBody>
          <a:bodyPr>
            <a:normAutofit fontScale="92500" lnSpcReduction="20000"/>
          </a:bodyPr>
          <a:lstStyle/>
          <a:p>
            <a:pPr eaLnBrk="1" hangingPunct="1">
              <a:lnSpc>
                <a:spcPct val="150000"/>
              </a:lnSpc>
            </a:pPr>
            <a:r>
              <a:rPr lang="en-US" sz="2400" dirty="0" smtClean="0"/>
              <a:t>Wrongdoing</a:t>
            </a:r>
          </a:p>
          <a:p>
            <a:pPr lvl="1" eaLnBrk="1" hangingPunct="1">
              <a:lnSpc>
                <a:spcPct val="150000"/>
              </a:lnSpc>
            </a:pPr>
            <a:r>
              <a:rPr lang="en-US" sz="2400" dirty="0" smtClean="0"/>
              <a:t>Voluntary Wrongdoing</a:t>
            </a:r>
          </a:p>
          <a:p>
            <a:pPr lvl="2" eaLnBrk="1" hangingPunct="1">
              <a:lnSpc>
                <a:spcPct val="150000"/>
              </a:lnSpc>
            </a:pPr>
            <a:r>
              <a:rPr lang="en-US" dirty="0" smtClean="0"/>
              <a:t>Voluntary actions occur when we knew what we were doing was wrong and we were not coerced</a:t>
            </a:r>
          </a:p>
          <a:p>
            <a:pPr lvl="2" eaLnBrk="1" hangingPunct="1">
              <a:lnSpc>
                <a:spcPct val="150000"/>
              </a:lnSpc>
            </a:pPr>
            <a:r>
              <a:rPr lang="en-US" dirty="0" smtClean="0"/>
              <a:t>Some voluntary wrongdoing is recklessness, that is, flagrant disregard of known risks and responsibilities</a:t>
            </a:r>
          </a:p>
          <a:p>
            <a:pPr lvl="2" eaLnBrk="1" hangingPunct="1">
              <a:lnSpc>
                <a:spcPct val="150000"/>
              </a:lnSpc>
            </a:pPr>
            <a:r>
              <a:rPr lang="en-US" dirty="0" smtClean="0"/>
              <a:t>Other voluntary wrongdoing is due to weakness of will, whereby we give in to temptation or fail to try hard enough</a:t>
            </a:r>
          </a:p>
          <a:p>
            <a:pPr lvl="2" eaLnBrk="1" hangingPunct="1">
              <a:lnSpc>
                <a:spcPct val="90000"/>
              </a:lnSpc>
              <a:buFont typeface="Arial" charset="0"/>
              <a:buNone/>
            </a:pPr>
            <a:endParaRPr lang="en-US" sz="2000" dirty="0" smtClean="0"/>
          </a:p>
          <a:p>
            <a:pPr lvl="1" eaLnBrk="1" hangingPunct="1">
              <a:lnSpc>
                <a:spcPct val="90000"/>
              </a:lnSpc>
            </a:pPr>
            <a:endParaRPr lang="en-US" sz="2600" dirty="0" smtClean="0"/>
          </a:p>
        </p:txBody>
      </p:sp>
      <p:sp>
        <p:nvSpPr>
          <p:cNvPr id="110596" name="Slide Number Placeholder 4"/>
          <p:cNvSpPr>
            <a:spLocks noGrp="1"/>
          </p:cNvSpPr>
          <p:nvPr>
            <p:ph type="sldNum" sz="quarter" idx="12"/>
          </p:nvPr>
        </p:nvSpPr>
        <p:spPr bwMode="auto">
          <a:noFill/>
          <a:ln>
            <a:miter lim="800000"/>
            <a:headEnd/>
            <a:tailEnd/>
          </a:ln>
        </p:spPr>
        <p:txBody>
          <a:bodyPr/>
          <a:lstStyle/>
          <a:p>
            <a:fld id="{EB5BA39C-3F8E-4FC7-A551-4E0C935F1AAA}" type="slidenum">
              <a:rPr lang="en-US" smtClean="0"/>
              <a:pPr/>
              <a:t>23</a:t>
            </a:fld>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3.2 Engineering Ethics &amp; Professionalism</a:t>
            </a:r>
            <a:endParaRPr lang="en-MY" dirty="0"/>
          </a:p>
        </p:txBody>
      </p:sp>
      <p:sp>
        <p:nvSpPr>
          <p:cNvPr id="3" name="Content Placeholder 2"/>
          <p:cNvSpPr>
            <a:spLocks noGrp="1"/>
          </p:cNvSpPr>
          <p:nvPr>
            <p:ph idx="1"/>
          </p:nvPr>
        </p:nvSpPr>
        <p:spPr/>
        <p:txBody>
          <a:bodyPr>
            <a:normAutofit/>
          </a:bodyPr>
          <a:lstStyle/>
          <a:p>
            <a:pPr lvl="1">
              <a:lnSpc>
                <a:spcPct val="150000"/>
              </a:lnSpc>
            </a:pPr>
            <a:r>
              <a:rPr lang="en-US" sz="2400" dirty="0"/>
              <a:t>Negligence</a:t>
            </a:r>
          </a:p>
          <a:p>
            <a:pPr lvl="2">
              <a:lnSpc>
                <a:spcPct val="150000"/>
              </a:lnSpc>
            </a:pPr>
            <a:r>
              <a:rPr lang="en-US" dirty="0"/>
              <a:t>Negligence occurs when we unintentionally fail to exercise due care in meeting responsibilities</a:t>
            </a:r>
          </a:p>
          <a:p>
            <a:pPr lvl="2">
              <a:lnSpc>
                <a:spcPct val="150000"/>
              </a:lnSpc>
            </a:pPr>
            <a:r>
              <a:rPr lang="en-US" dirty="0"/>
              <a:t>We might not have known what we were doing, but we should </a:t>
            </a:r>
            <a:r>
              <a:rPr lang="en-US" dirty="0" smtClean="0"/>
              <a:t>have</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24</a:t>
            </a:fld>
            <a:endParaRPr lang="en-US" dirty="0"/>
          </a:p>
        </p:txBody>
      </p:sp>
    </p:spTree>
    <p:extLst>
      <p:ext uri="{BB962C8B-B14F-4D97-AF65-F5344CB8AC3E}">
        <p14:creationId xmlns:p14="http://schemas.microsoft.com/office/powerpoint/2010/main" xmlns="" val="36660567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ctrTitle"/>
          </p:nvPr>
        </p:nvSpPr>
        <p:spPr>
          <a:xfrm>
            <a:off x="1143000" y="2084388"/>
            <a:ext cx="6629400" cy="1470025"/>
          </a:xfrm>
        </p:spPr>
        <p:txBody>
          <a:bodyPr/>
          <a:lstStyle/>
          <a:p>
            <a:pPr eaLnBrk="1" hangingPunct="1"/>
            <a:r>
              <a:rPr lang="en-US" dirty="0" smtClean="0"/>
              <a:t>3.3 Code of Ethics</a:t>
            </a:r>
            <a:endParaRPr lang="en-US" sz="4000" i="1" dirty="0"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eaLnBrk="1" hangingPunct="1"/>
            <a:r>
              <a:rPr lang="en-US" b="1" dirty="0" smtClean="0"/>
              <a:t>3.3 Code of Ethics</a:t>
            </a:r>
            <a:endParaRPr lang="en-US" dirty="0" smtClean="0"/>
          </a:p>
        </p:txBody>
      </p:sp>
      <p:sp>
        <p:nvSpPr>
          <p:cNvPr id="112643" name="Rectangle 3"/>
          <p:cNvSpPr>
            <a:spLocks noGrp="1" noChangeArrowheads="1"/>
          </p:cNvSpPr>
          <p:nvPr>
            <p:ph idx="1"/>
          </p:nvPr>
        </p:nvSpPr>
        <p:spPr>
          <a:xfrm>
            <a:off x="1435608" y="1447800"/>
            <a:ext cx="7498080" cy="5105400"/>
          </a:xfrm>
        </p:spPr>
        <p:txBody>
          <a:bodyPr>
            <a:noAutofit/>
          </a:bodyPr>
          <a:lstStyle/>
          <a:p>
            <a:pPr eaLnBrk="1" hangingPunct="1">
              <a:lnSpc>
                <a:spcPct val="150000"/>
              </a:lnSpc>
            </a:pPr>
            <a:r>
              <a:rPr lang="en-US" sz="2400" dirty="0" smtClean="0"/>
              <a:t>The Code of Ethics is a statement of the principles of “rightness”, of broad scope and with enough detail to enable the reader to have an understanding  of the requirements and its compliance </a:t>
            </a:r>
          </a:p>
          <a:p>
            <a:pPr eaLnBrk="1" hangingPunct="1">
              <a:lnSpc>
                <a:spcPct val="150000"/>
              </a:lnSpc>
            </a:pPr>
            <a:r>
              <a:rPr lang="en-US" sz="2400" dirty="0" smtClean="0"/>
              <a:t>The Codes of Ethics for Engineers state the moral responsibilities of engineers as seen by the profession and as represented by a professional society</a:t>
            </a:r>
          </a:p>
        </p:txBody>
      </p:sp>
      <p:sp>
        <p:nvSpPr>
          <p:cNvPr id="112644" name="Slide Number Placeholder 4"/>
          <p:cNvSpPr>
            <a:spLocks noGrp="1"/>
          </p:cNvSpPr>
          <p:nvPr>
            <p:ph type="sldNum" sz="quarter" idx="12"/>
          </p:nvPr>
        </p:nvSpPr>
        <p:spPr bwMode="auto">
          <a:noFill/>
          <a:ln>
            <a:miter lim="800000"/>
            <a:headEnd/>
            <a:tailEnd/>
          </a:ln>
        </p:spPr>
        <p:txBody>
          <a:bodyPr/>
          <a:lstStyle/>
          <a:p>
            <a:fld id="{27D66375-152A-42DC-A6E4-AF9B968A7A39}" type="slidenum">
              <a:rPr lang="en-US" smtClean="0"/>
              <a:pPr/>
              <a:t>26</a:t>
            </a:fld>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3.3 Code of Ethics</a:t>
            </a:r>
            <a:endParaRPr lang="en-MY" dirty="0"/>
          </a:p>
        </p:txBody>
      </p:sp>
      <p:sp>
        <p:nvSpPr>
          <p:cNvPr id="3" name="Content Placeholder 2"/>
          <p:cNvSpPr>
            <a:spLocks noGrp="1"/>
          </p:cNvSpPr>
          <p:nvPr>
            <p:ph idx="1"/>
          </p:nvPr>
        </p:nvSpPr>
        <p:spPr/>
        <p:txBody>
          <a:bodyPr/>
          <a:lstStyle/>
          <a:p>
            <a:pPr>
              <a:lnSpc>
                <a:spcPct val="150000"/>
              </a:lnSpc>
            </a:pPr>
            <a:r>
              <a:rPr lang="en-US" sz="2400" dirty="0"/>
              <a:t>The essence of all professional codes is that the professional must be worthy, through his conduct, of the trust placed in him by the community and his colleagues and translating into morally justified actions all the time </a:t>
            </a:r>
          </a:p>
          <a:p>
            <a:pPr marL="82296" indent="0">
              <a:buNone/>
            </a:pPr>
            <a:endParaRPr lang="en-MY"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27</a:t>
            </a:fld>
            <a:endParaRPr lang="en-US" dirty="0"/>
          </a:p>
        </p:txBody>
      </p:sp>
    </p:spTree>
    <p:extLst>
      <p:ext uri="{BB962C8B-B14F-4D97-AF65-F5344CB8AC3E}">
        <p14:creationId xmlns:p14="http://schemas.microsoft.com/office/powerpoint/2010/main" xmlns="" val="33377479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3.3 Code of Ethics</a:t>
            </a:r>
            <a:endParaRPr lang="en-US" dirty="0"/>
          </a:p>
        </p:txBody>
      </p:sp>
      <p:sp>
        <p:nvSpPr>
          <p:cNvPr id="3" name="Content Placeholder 2"/>
          <p:cNvSpPr>
            <a:spLocks noGrp="1"/>
          </p:cNvSpPr>
          <p:nvPr>
            <p:ph idx="1"/>
          </p:nvPr>
        </p:nvSpPr>
        <p:spPr/>
        <p:txBody>
          <a:bodyPr>
            <a:normAutofit/>
          </a:bodyPr>
          <a:lstStyle/>
          <a:p>
            <a:pPr>
              <a:lnSpc>
                <a:spcPct val="150000"/>
              </a:lnSpc>
            </a:pPr>
            <a:r>
              <a:rPr lang="en-US" sz="2600" dirty="0" smtClean="0"/>
              <a:t>It is about the upholding and adherence to the good “values” that are impregnated in the codes to do goodness and not anything that is detrimental and degrading to the profession and to the very least the individual </a:t>
            </a:r>
          </a:p>
          <a:p>
            <a:pPr marL="82296" indent="0">
              <a:buNone/>
            </a:pP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3.3 Code of Ethics</a:t>
            </a:r>
            <a:endParaRPr lang="en-MY" dirty="0"/>
          </a:p>
        </p:txBody>
      </p:sp>
      <p:sp>
        <p:nvSpPr>
          <p:cNvPr id="3" name="Content Placeholder 2"/>
          <p:cNvSpPr>
            <a:spLocks noGrp="1"/>
          </p:cNvSpPr>
          <p:nvPr>
            <p:ph idx="1"/>
          </p:nvPr>
        </p:nvSpPr>
        <p:spPr/>
        <p:txBody>
          <a:bodyPr/>
          <a:lstStyle/>
          <a:p>
            <a:pPr>
              <a:lnSpc>
                <a:spcPct val="150000"/>
              </a:lnSpc>
            </a:pPr>
            <a:r>
              <a:rPr lang="en-US" sz="2400" dirty="0"/>
              <a:t>Values such as integrity, honesty, sympathy, upholding human rights, preserving humanity and its environment </a:t>
            </a:r>
            <a:r>
              <a:rPr lang="en-US" sz="2400" dirty="0" err="1"/>
              <a:t>etc</a:t>
            </a:r>
            <a:r>
              <a:rPr lang="en-US" sz="2400" dirty="0"/>
              <a:t> are only some that contribute to the foundation of the codes</a:t>
            </a:r>
          </a:p>
          <a:p>
            <a:pPr marL="82296" indent="0">
              <a:buNone/>
            </a:pPr>
            <a:endParaRPr lang="en-MY"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29</a:t>
            </a:fld>
            <a:endParaRPr lang="en-US" dirty="0"/>
          </a:p>
        </p:txBody>
      </p:sp>
    </p:spTree>
    <p:extLst>
      <p:ext uri="{BB962C8B-B14F-4D97-AF65-F5344CB8AC3E}">
        <p14:creationId xmlns:p14="http://schemas.microsoft.com/office/powerpoint/2010/main" xmlns="" val="1796974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sz="3200" b="1" dirty="0" smtClean="0">
                <a:latin typeface="Arial" charset="0"/>
                <a:cs typeface="Arial" charset="0"/>
              </a:rPr>
              <a:t>3.0 Professional Ethics</a:t>
            </a:r>
            <a:endParaRPr lang="en-MY" sz="3200" b="1" dirty="0" smtClean="0">
              <a:latin typeface="Arial" charset="0"/>
              <a:cs typeface="Arial" charset="0"/>
            </a:endParaRPr>
          </a:p>
        </p:txBody>
      </p:sp>
      <p:sp>
        <p:nvSpPr>
          <p:cNvPr id="99331" name="Content Placeholder 2"/>
          <p:cNvSpPr>
            <a:spLocks noGrp="1"/>
          </p:cNvSpPr>
          <p:nvPr>
            <p:ph idx="1"/>
          </p:nvPr>
        </p:nvSpPr>
        <p:spPr>
          <a:xfrm>
            <a:off x="1219200" y="1600200"/>
            <a:ext cx="7924800" cy="4525963"/>
          </a:xfrm>
        </p:spPr>
        <p:txBody>
          <a:bodyPr>
            <a:normAutofit lnSpcReduction="10000"/>
          </a:bodyPr>
          <a:lstStyle/>
          <a:p>
            <a:pPr eaLnBrk="1" hangingPunct="1">
              <a:buFont typeface="Arial" charset="0"/>
              <a:buNone/>
            </a:pPr>
            <a:r>
              <a:rPr lang="en-US" b="1" dirty="0" smtClean="0"/>
              <a:t>Contents</a:t>
            </a:r>
          </a:p>
          <a:p>
            <a:pPr eaLnBrk="1" hangingPunct="1"/>
            <a:r>
              <a:rPr lang="en-US" dirty="0" smtClean="0"/>
              <a:t>3.1 The Engineer as a Professional Man</a:t>
            </a:r>
          </a:p>
          <a:p>
            <a:pPr eaLnBrk="1" hangingPunct="1"/>
            <a:r>
              <a:rPr lang="en-US" dirty="0" smtClean="0"/>
              <a:t>3.2 Engineering Ethics and Professionalism</a:t>
            </a:r>
          </a:p>
          <a:p>
            <a:pPr eaLnBrk="1" hangingPunct="1"/>
            <a:r>
              <a:rPr lang="en-US" dirty="0" smtClean="0"/>
              <a:t>3.3 Code of Ethics</a:t>
            </a:r>
          </a:p>
          <a:p>
            <a:pPr eaLnBrk="1" hangingPunct="1"/>
            <a:r>
              <a:rPr lang="en-US" dirty="0" smtClean="0"/>
              <a:t>3.4 Engineers and Society</a:t>
            </a:r>
          </a:p>
          <a:p>
            <a:pPr eaLnBrk="1" hangingPunct="1"/>
            <a:r>
              <a:rPr lang="en-US" dirty="0" smtClean="0"/>
              <a:t>3.5 Global Ethics in Engineering</a:t>
            </a:r>
          </a:p>
          <a:p>
            <a:pPr eaLnBrk="1" hangingPunct="1">
              <a:buNone/>
            </a:pPr>
            <a:r>
              <a:rPr lang="en-US" dirty="0" smtClean="0"/>
              <a:t>        Organizations</a:t>
            </a:r>
          </a:p>
          <a:p>
            <a:pPr eaLnBrk="1" hangingPunct="1"/>
            <a:r>
              <a:rPr lang="en-US" dirty="0" smtClean="0"/>
              <a:t>3.6 Case Studies</a:t>
            </a:r>
          </a:p>
          <a:p>
            <a:pPr eaLnBrk="1" hangingPunct="1">
              <a:buFont typeface="Arial" charset="0"/>
              <a:buNone/>
            </a:pPr>
            <a:endParaRPr lang="en-MY"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3.3 Code of Ethics</a:t>
            </a:r>
            <a:endParaRPr lang="en-US" dirty="0"/>
          </a:p>
        </p:txBody>
      </p:sp>
      <p:sp>
        <p:nvSpPr>
          <p:cNvPr id="3" name="Content Placeholder 2"/>
          <p:cNvSpPr>
            <a:spLocks noGrp="1"/>
          </p:cNvSpPr>
          <p:nvPr>
            <p:ph idx="1"/>
          </p:nvPr>
        </p:nvSpPr>
        <p:spPr/>
        <p:txBody>
          <a:bodyPr>
            <a:normAutofit/>
          </a:bodyPr>
          <a:lstStyle/>
          <a:p>
            <a:pPr>
              <a:lnSpc>
                <a:spcPct val="150000"/>
              </a:lnSpc>
            </a:pPr>
            <a:r>
              <a:rPr lang="en-US" sz="2400" dirty="0" smtClean="0"/>
              <a:t>This has given rise to a universal rule of life for every engineer who is aspired to the true professional status:</a:t>
            </a:r>
          </a:p>
          <a:p>
            <a:pPr lvl="1">
              <a:lnSpc>
                <a:spcPct val="150000"/>
              </a:lnSpc>
            </a:pPr>
            <a:r>
              <a:rPr lang="en-US" sz="2400" dirty="0" smtClean="0"/>
              <a:t>To act in every situation in a manner that will add to the confidence and esteem in which his profession is held by the community</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3.3 Code of Ethics</a:t>
            </a:r>
            <a:endParaRPr lang="en-MY" dirty="0"/>
          </a:p>
        </p:txBody>
      </p:sp>
      <p:sp>
        <p:nvSpPr>
          <p:cNvPr id="3" name="Content Placeholder 2"/>
          <p:cNvSpPr>
            <a:spLocks noGrp="1"/>
          </p:cNvSpPr>
          <p:nvPr>
            <p:ph idx="1"/>
          </p:nvPr>
        </p:nvSpPr>
        <p:spPr/>
        <p:txBody>
          <a:bodyPr>
            <a:normAutofit/>
          </a:bodyPr>
          <a:lstStyle/>
          <a:p>
            <a:pPr lvl="1"/>
            <a:r>
              <a:rPr lang="en-US" sz="2400" dirty="0"/>
              <a:t>This universal rule has resulted that engineering profession has remarkably few cases of breach of ethics requiring disciplinary action against members</a:t>
            </a:r>
          </a:p>
          <a:p>
            <a:pPr lvl="1"/>
            <a:r>
              <a:rPr lang="en-US" sz="2400" dirty="0"/>
              <a:t>Universal set of qualities which pertain to any job or occupation:-</a:t>
            </a:r>
          </a:p>
          <a:p>
            <a:pPr lvl="2"/>
            <a:r>
              <a:rPr lang="en-US" dirty="0"/>
              <a:t>Dedication</a:t>
            </a:r>
          </a:p>
          <a:p>
            <a:pPr lvl="2"/>
            <a:r>
              <a:rPr lang="en-US" dirty="0"/>
              <a:t>Diligence</a:t>
            </a:r>
          </a:p>
          <a:p>
            <a:pPr lvl="2"/>
            <a:r>
              <a:rPr lang="en-US" dirty="0"/>
              <a:t>Honesty</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31</a:t>
            </a:fld>
            <a:endParaRPr lang="en-US" dirty="0"/>
          </a:p>
        </p:txBody>
      </p:sp>
    </p:spTree>
    <p:extLst>
      <p:ext uri="{BB962C8B-B14F-4D97-AF65-F5344CB8AC3E}">
        <p14:creationId xmlns:p14="http://schemas.microsoft.com/office/powerpoint/2010/main" xmlns="" val="3167486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3.3 Code of Ethics</a:t>
            </a:r>
            <a:endParaRPr lang="en-US" dirty="0"/>
          </a:p>
        </p:txBody>
      </p:sp>
      <p:sp>
        <p:nvSpPr>
          <p:cNvPr id="3" name="Content Placeholder 2"/>
          <p:cNvSpPr>
            <a:spLocks noGrp="1"/>
          </p:cNvSpPr>
          <p:nvPr>
            <p:ph idx="1"/>
          </p:nvPr>
        </p:nvSpPr>
        <p:spPr/>
        <p:txBody>
          <a:bodyPr>
            <a:normAutofit/>
          </a:bodyPr>
          <a:lstStyle/>
          <a:p>
            <a:pPr>
              <a:lnSpc>
                <a:spcPct val="150000"/>
              </a:lnSpc>
            </a:pPr>
            <a:r>
              <a:rPr lang="en-US" sz="2400" dirty="0" smtClean="0"/>
              <a:t>Second set of positive qualities are those which are particular to the job or occupation at hand:-</a:t>
            </a:r>
          </a:p>
          <a:p>
            <a:pPr lvl="1">
              <a:lnSpc>
                <a:spcPct val="150000"/>
              </a:lnSpc>
            </a:pPr>
            <a:r>
              <a:rPr lang="en-US" sz="2400" dirty="0" smtClean="0"/>
              <a:t>A teacher must have the ability to communicate effectively with her pupils</a:t>
            </a:r>
          </a:p>
          <a:p>
            <a:pPr lvl="2">
              <a:lnSpc>
                <a:spcPct val="150000"/>
              </a:lnSpc>
            </a:pPr>
            <a:r>
              <a:rPr lang="en-US" dirty="0" smtClean="0"/>
              <a:t>Some are gifted with specific qualities, but many have to learn and develop</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3.3 Code of Ethics</a:t>
            </a:r>
            <a:endParaRPr lang="en-MY" dirty="0"/>
          </a:p>
        </p:txBody>
      </p:sp>
      <p:sp>
        <p:nvSpPr>
          <p:cNvPr id="3" name="Content Placeholder 2"/>
          <p:cNvSpPr>
            <a:spLocks noGrp="1"/>
          </p:cNvSpPr>
          <p:nvPr>
            <p:ph idx="1"/>
          </p:nvPr>
        </p:nvSpPr>
        <p:spPr/>
        <p:txBody>
          <a:bodyPr>
            <a:normAutofit fontScale="85000" lnSpcReduction="10000"/>
          </a:bodyPr>
          <a:lstStyle/>
          <a:p>
            <a:pPr marL="723900" lvl="2" indent="-182563"/>
            <a:r>
              <a:rPr lang="en-US" dirty="0"/>
              <a:t>The whole social system has a large hand in determining the wider effect of one’s work.</a:t>
            </a:r>
          </a:p>
          <a:p>
            <a:pPr marL="723900" lvl="2" indent="-182563"/>
            <a:r>
              <a:rPr lang="en-US" dirty="0"/>
              <a:t>But this does not means that one completely paralyzed.</a:t>
            </a:r>
          </a:p>
          <a:p>
            <a:pPr marL="723900" lvl="2" indent="-182563"/>
            <a:r>
              <a:rPr lang="en-US" dirty="0" err="1"/>
              <a:t>Eg</a:t>
            </a:r>
            <a:r>
              <a:rPr lang="en-US" dirty="0"/>
              <a:t>. </a:t>
            </a:r>
          </a:p>
          <a:p>
            <a:pPr marL="1079500" lvl="3" indent="-538163">
              <a:lnSpc>
                <a:spcPct val="160000"/>
              </a:lnSpc>
              <a:spcBef>
                <a:spcPts val="0"/>
              </a:spcBef>
            </a:pPr>
            <a:r>
              <a:rPr lang="en-US" sz="1900" dirty="0"/>
              <a:t>Environmental impact assessment can be more seriously considered by architects, engineers and developer and not seen as extraneous program.</a:t>
            </a:r>
          </a:p>
          <a:p>
            <a:pPr marL="1079500" lvl="3" indent="-538163">
              <a:lnSpc>
                <a:spcPct val="160000"/>
              </a:lnSpc>
              <a:spcBef>
                <a:spcPts val="0"/>
              </a:spcBef>
            </a:pPr>
            <a:r>
              <a:rPr lang="en-US" sz="1900" dirty="0"/>
              <a:t>Economists and economic advisers can look more at human side of the economy and that the needs of the poor have priority over the wants of the rich and that the rights of the workers are more important than the maximization of profit.</a:t>
            </a:r>
          </a:p>
          <a:p>
            <a:pPr marL="1079500" lvl="4" indent="-538163">
              <a:lnSpc>
                <a:spcPct val="160000"/>
              </a:lnSpc>
              <a:spcBef>
                <a:spcPts val="0"/>
              </a:spcBef>
            </a:pPr>
            <a:r>
              <a:rPr lang="en-US" sz="1900" dirty="0"/>
              <a:t>1997-98 Indonesian experience</a:t>
            </a:r>
          </a:p>
          <a:p>
            <a:pPr marL="1079500" lvl="4" indent="-538163">
              <a:lnSpc>
                <a:spcPct val="160000"/>
              </a:lnSpc>
              <a:spcBef>
                <a:spcPts val="0"/>
              </a:spcBef>
            </a:pPr>
            <a:r>
              <a:rPr lang="en-US" sz="1900" dirty="0"/>
              <a:t>France revolution (initiated 1789)</a:t>
            </a:r>
          </a:p>
          <a:p>
            <a:endParaRPr lang="en-MY"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33</a:t>
            </a:fld>
            <a:endParaRPr lang="en-US" dirty="0"/>
          </a:p>
        </p:txBody>
      </p:sp>
    </p:spTree>
    <p:extLst>
      <p:ext uri="{BB962C8B-B14F-4D97-AF65-F5344CB8AC3E}">
        <p14:creationId xmlns:p14="http://schemas.microsoft.com/office/powerpoint/2010/main" xmlns="" val="13043552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3.3 Code of Ethics</a:t>
            </a:r>
            <a:endParaRPr lang="en-MY" dirty="0"/>
          </a:p>
        </p:txBody>
      </p:sp>
      <p:sp>
        <p:nvSpPr>
          <p:cNvPr id="3" name="Content Placeholder 2"/>
          <p:cNvSpPr>
            <a:spLocks noGrp="1"/>
          </p:cNvSpPr>
          <p:nvPr>
            <p:ph idx="1"/>
          </p:nvPr>
        </p:nvSpPr>
        <p:spPr/>
        <p:txBody>
          <a:bodyPr>
            <a:normAutofit fontScale="85000" lnSpcReduction="10000"/>
          </a:bodyPr>
          <a:lstStyle/>
          <a:p>
            <a:pPr>
              <a:lnSpc>
                <a:spcPct val="150000"/>
              </a:lnSpc>
            </a:pPr>
            <a:r>
              <a:rPr lang="en-US" sz="2400" dirty="0"/>
              <a:t>The third set is the social and moral awareness of the implication or effect of ones job on the wider community and environment.</a:t>
            </a:r>
          </a:p>
          <a:p>
            <a:pPr lvl="1">
              <a:lnSpc>
                <a:spcPct val="150000"/>
              </a:lnSpc>
            </a:pPr>
            <a:r>
              <a:rPr lang="en-US" sz="2400" dirty="0"/>
              <a:t>Where professional ethics cannot be avoided</a:t>
            </a:r>
          </a:p>
          <a:p>
            <a:pPr lvl="1">
              <a:lnSpc>
                <a:spcPct val="150000"/>
              </a:lnSpc>
            </a:pPr>
            <a:r>
              <a:rPr lang="en-US" sz="2400" dirty="0"/>
              <a:t>A researcher cannot absolve himself of moral implication of his work simply by taking  decisions according to some kind of purely scientific criteria devoid of value implication</a:t>
            </a:r>
          </a:p>
          <a:p>
            <a:pPr lvl="1">
              <a:lnSpc>
                <a:spcPct val="150000"/>
              </a:lnSpc>
            </a:pPr>
            <a:r>
              <a:rPr lang="en-US" sz="2400" dirty="0"/>
              <a:t>A general massing his army at the border of his country for some military exercise without consenting the </a:t>
            </a:r>
            <a:r>
              <a:rPr lang="en-US" sz="2400" dirty="0" err="1"/>
              <a:t>neighbouring</a:t>
            </a:r>
            <a:r>
              <a:rPr lang="en-US" sz="2400" dirty="0"/>
              <a:t> country.</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34</a:t>
            </a:fld>
            <a:endParaRPr lang="en-US" dirty="0"/>
          </a:p>
        </p:txBody>
      </p:sp>
    </p:spTree>
    <p:extLst>
      <p:ext uri="{BB962C8B-B14F-4D97-AF65-F5344CB8AC3E}">
        <p14:creationId xmlns:p14="http://schemas.microsoft.com/office/powerpoint/2010/main" xmlns="" val="20381582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3.3 Code of Ethics</a:t>
            </a:r>
            <a:endParaRPr lang="en-US" dirty="0"/>
          </a:p>
        </p:txBody>
      </p:sp>
      <p:sp>
        <p:nvSpPr>
          <p:cNvPr id="3" name="Content Placeholder 2"/>
          <p:cNvSpPr>
            <a:spLocks noGrp="1"/>
          </p:cNvSpPr>
          <p:nvPr>
            <p:ph idx="1"/>
          </p:nvPr>
        </p:nvSpPr>
        <p:spPr>
          <a:xfrm>
            <a:off x="1435608" y="1447800"/>
            <a:ext cx="7498080" cy="5334000"/>
          </a:xfrm>
        </p:spPr>
        <p:txBody>
          <a:bodyPr>
            <a:noAutofit/>
          </a:bodyPr>
          <a:lstStyle/>
          <a:p>
            <a:pPr>
              <a:lnSpc>
                <a:spcPct val="150000"/>
              </a:lnSpc>
            </a:pPr>
            <a:r>
              <a:rPr lang="en-US" sz="2200" dirty="0" smtClean="0"/>
              <a:t>The fact is that:-</a:t>
            </a:r>
          </a:p>
          <a:p>
            <a:pPr>
              <a:lnSpc>
                <a:spcPct val="150000"/>
              </a:lnSpc>
              <a:buNone/>
            </a:pPr>
            <a:r>
              <a:rPr lang="en-US" sz="2200" dirty="0" smtClean="0"/>
              <a:t>   “All of us exist in social context which does not disappear however much one wants to be uninvolved”</a:t>
            </a:r>
          </a:p>
          <a:p>
            <a:pPr>
              <a:lnSpc>
                <a:spcPct val="150000"/>
              </a:lnSpc>
            </a:pPr>
            <a:r>
              <a:rPr lang="en-US" sz="2200" dirty="0" smtClean="0"/>
              <a:t>The third set of professional ethic is a very difficult to dealt with.</a:t>
            </a:r>
          </a:p>
          <a:p>
            <a:pPr lvl="1">
              <a:lnSpc>
                <a:spcPct val="150000"/>
              </a:lnSpc>
            </a:pPr>
            <a:r>
              <a:rPr lang="en-US" sz="2200" dirty="0" smtClean="0"/>
              <a:t>One cannot escape the fact the one’s work will effect the wider community. Yet one (to a large extent) does not have complete control over many factors that dictate the course of one’s action or decisions in a work.</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3.3 Code of Ethics</a:t>
            </a:r>
            <a:endParaRPr lang="en-US" dirty="0"/>
          </a:p>
        </p:txBody>
      </p:sp>
      <p:sp>
        <p:nvSpPr>
          <p:cNvPr id="3" name="Content Placeholder 2"/>
          <p:cNvSpPr>
            <a:spLocks noGrp="1"/>
          </p:cNvSpPr>
          <p:nvPr>
            <p:ph idx="1"/>
          </p:nvPr>
        </p:nvSpPr>
        <p:spPr/>
        <p:txBody>
          <a:bodyPr/>
          <a:lstStyle/>
          <a:p>
            <a:r>
              <a:rPr lang="en-US" dirty="0" smtClean="0"/>
              <a:t>We can conclude that moral responsibilities need to become an integral part of popular professional ethics.</a:t>
            </a:r>
          </a:p>
          <a:p>
            <a:pPr lvl="1"/>
            <a:r>
              <a:rPr lang="en-US" dirty="0" smtClean="0"/>
              <a:t>“Had I known, I would rather have been a watchmaker”</a:t>
            </a:r>
          </a:p>
          <a:p>
            <a:pPr lvl="2"/>
            <a:r>
              <a:rPr lang="en-US" dirty="0" smtClean="0"/>
              <a:t>Einstein on Hiroshima and Nagasaki</a:t>
            </a:r>
          </a:p>
          <a:p>
            <a:pPr lvl="2">
              <a:buNone/>
            </a:pPr>
            <a:r>
              <a:rPr lang="en-US" dirty="0" smtClean="0"/>
              <a:t>(Example of moral responsibility)</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3.3 Code of Ethics</a:t>
            </a:r>
            <a:endParaRPr lang="en-US" dirty="0"/>
          </a:p>
        </p:txBody>
      </p:sp>
      <p:sp>
        <p:nvSpPr>
          <p:cNvPr id="3" name="Content Placeholder 2"/>
          <p:cNvSpPr>
            <a:spLocks noGrp="1"/>
          </p:cNvSpPr>
          <p:nvPr>
            <p:ph idx="1"/>
          </p:nvPr>
        </p:nvSpPr>
        <p:spPr/>
        <p:txBody>
          <a:bodyPr>
            <a:normAutofit/>
          </a:bodyPr>
          <a:lstStyle/>
          <a:p>
            <a:pPr>
              <a:lnSpc>
                <a:spcPct val="150000"/>
              </a:lnSpc>
            </a:pPr>
            <a:r>
              <a:rPr lang="en-US" sz="2400" dirty="0" smtClean="0"/>
              <a:t>The fact that engineer’s work and relationships with colleagues and clients are so much in the open that are purely moral sanctions prove to be sufficient and this a matter of pride</a:t>
            </a:r>
          </a:p>
          <a:p>
            <a:pPr lvl="1">
              <a:lnSpc>
                <a:spcPct val="150000"/>
              </a:lnSpc>
            </a:pPr>
            <a:r>
              <a:rPr lang="en-US" sz="2400" dirty="0" smtClean="0"/>
              <a:t>“A profession is no better than its individual member” </a:t>
            </a:r>
            <a:endParaRPr lang="en-US" sz="2400"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r>
              <a:rPr lang="en-US" b="1" dirty="0" smtClean="0"/>
              <a:t>3.3 Code of Ethics</a:t>
            </a:r>
            <a:endParaRPr lang="en-US" dirty="0" smtClean="0"/>
          </a:p>
        </p:txBody>
      </p:sp>
      <p:sp>
        <p:nvSpPr>
          <p:cNvPr id="113667" name="Rectangle 3"/>
          <p:cNvSpPr>
            <a:spLocks noGrp="1" noChangeArrowheads="1"/>
          </p:cNvSpPr>
          <p:nvPr>
            <p:ph idx="1"/>
          </p:nvPr>
        </p:nvSpPr>
        <p:spPr/>
        <p:txBody>
          <a:bodyPr>
            <a:normAutofit fontScale="92500" lnSpcReduction="20000"/>
          </a:bodyPr>
          <a:lstStyle/>
          <a:p>
            <a:pPr eaLnBrk="1" hangingPunct="1">
              <a:lnSpc>
                <a:spcPct val="150000"/>
              </a:lnSpc>
            </a:pPr>
            <a:r>
              <a:rPr lang="en-US" sz="2400" dirty="0" smtClean="0"/>
              <a:t>When we speak of a Code of Ethics, we are not talking about law. In the Code of Ethics, our concern is with what is morally right or wrong and not compromising the legal standing </a:t>
            </a:r>
          </a:p>
          <a:p>
            <a:pPr eaLnBrk="1" hangingPunct="1">
              <a:lnSpc>
                <a:spcPct val="150000"/>
              </a:lnSpc>
            </a:pPr>
            <a:r>
              <a:rPr lang="en-US" sz="2400" dirty="0" smtClean="0"/>
              <a:t>Situations which require the Professional Engineer to consider the morality of his actions arise under circumstances in which they may exist conflict of interest between the individual professional and any or all of the entities with which he has to interact i.e.  Community, Employer, Clients and/or Peers</a:t>
            </a:r>
          </a:p>
        </p:txBody>
      </p:sp>
      <p:sp>
        <p:nvSpPr>
          <p:cNvPr id="113668" name="Slide Number Placeholder 4"/>
          <p:cNvSpPr>
            <a:spLocks noGrp="1"/>
          </p:cNvSpPr>
          <p:nvPr>
            <p:ph type="sldNum" sz="quarter" idx="12"/>
          </p:nvPr>
        </p:nvSpPr>
        <p:spPr bwMode="auto">
          <a:noFill/>
          <a:ln>
            <a:miter lim="800000"/>
            <a:headEnd/>
            <a:tailEnd/>
          </a:ln>
        </p:spPr>
        <p:txBody>
          <a:bodyPr/>
          <a:lstStyle/>
          <a:p>
            <a:fld id="{97329228-BB48-44C6-A410-B6E090BC6955}" type="slidenum">
              <a:rPr lang="en-US" smtClean="0"/>
              <a:pPr/>
              <a:t>38</a:t>
            </a:fld>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3.3 Code of Ethics</a:t>
            </a:r>
            <a:endParaRPr lang="en-US" dirty="0"/>
          </a:p>
        </p:txBody>
      </p:sp>
      <p:sp>
        <p:nvSpPr>
          <p:cNvPr id="3" name="Content Placeholder 2"/>
          <p:cNvSpPr>
            <a:spLocks noGrp="1"/>
          </p:cNvSpPr>
          <p:nvPr>
            <p:ph idx="1"/>
          </p:nvPr>
        </p:nvSpPr>
        <p:spPr/>
        <p:txBody>
          <a:bodyPr/>
          <a:lstStyle/>
          <a:p>
            <a:pPr>
              <a:lnSpc>
                <a:spcPct val="90000"/>
              </a:lnSpc>
            </a:pPr>
            <a:r>
              <a:rPr lang="en-US" sz="2400" dirty="0" smtClean="0"/>
              <a:t>The professional owes a duty of care towards those he serves in ensuring that their interests are protected, and in this respect, there is a guideline which is what the Code of Ethics is all about</a:t>
            </a:r>
          </a:p>
          <a:p>
            <a:pPr>
              <a:lnSpc>
                <a:spcPct val="90000"/>
              </a:lnSpc>
            </a:pPr>
            <a:r>
              <a:rPr lang="en-US" sz="2400" dirty="0" smtClean="0"/>
              <a:t>The essential roles of codes of ethics: </a:t>
            </a:r>
          </a:p>
          <a:p>
            <a:pPr lvl="1">
              <a:lnSpc>
                <a:spcPct val="90000"/>
              </a:lnSpc>
            </a:pPr>
            <a:r>
              <a:rPr lang="en-US" sz="2000" dirty="0" smtClean="0"/>
              <a:t>serving and protecting the public </a:t>
            </a:r>
          </a:p>
          <a:p>
            <a:pPr lvl="1">
              <a:lnSpc>
                <a:spcPct val="90000"/>
              </a:lnSpc>
            </a:pPr>
            <a:r>
              <a:rPr lang="en-US" sz="2000" dirty="0" smtClean="0"/>
              <a:t>providing guidance</a:t>
            </a:r>
          </a:p>
          <a:p>
            <a:pPr lvl="1">
              <a:lnSpc>
                <a:spcPct val="90000"/>
              </a:lnSpc>
            </a:pPr>
            <a:r>
              <a:rPr lang="en-US" sz="2000" dirty="0" smtClean="0"/>
              <a:t>offering inspiration</a:t>
            </a:r>
          </a:p>
          <a:p>
            <a:pPr lvl="1">
              <a:lnSpc>
                <a:spcPct val="90000"/>
              </a:lnSpc>
            </a:pPr>
            <a:r>
              <a:rPr lang="en-US" sz="2000" dirty="0" smtClean="0"/>
              <a:t>establishing shared standards </a:t>
            </a:r>
          </a:p>
          <a:p>
            <a:pPr lvl="1">
              <a:lnSpc>
                <a:spcPct val="90000"/>
              </a:lnSpc>
            </a:pPr>
            <a:r>
              <a:rPr lang="en-US" sz="2000" dirty="0" smtClean="0"/>
              <a:t>contributing to education</a:t>
            </a:r>
          </a:p>
          <a:p>
            <a:pPr lvl="1">
              <a:lnSpc>
                <a:spcPct val="90000"/>
              </a:lnSpc>
            </a:pPr>
            <a:r>
              <a:rPr lang="en-US" sz="2000" dirty="0" smtClean="0"/>
              <a:t>deterring wrongdoing</a:t>
            </a:r>
          </a:p>
          <a:p>
            <a:pPr lvl="1">
              <a:lnSpc>
                <a:spcPct val="90000"/>
              </a:lnSpc>
            </a:pPr>
            <a:r>
              <a:rPr lang="en-US" sz="2000" dirty="0" smtClean="0"/>
              <a:t>strengthening the profession’s image</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1143000" y="2084388"/>
            <a:ext cx="7620000" cy="1470025"/>
          </a:xfrm>
        </p:spPr>
        <p:txBody>
          <a:bodyPr/>
          <a:lstStyle/>
          <a:p>
            <a:pPr marL="690563" indent="-690563" eaLnBrk="1" hangingPunct="1"/>
            <a:r>
              <a:rPr lang="en-US" sz="4000" dirty="0" smtClean="0"/>
              <a:t>3.1 The Engineer as a Professional Man</a:t>
            </a:r>
            <a:endParaRPr lang="en-US" sz="4000" i="1" dirty="0"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pPr eaLnBrk="1" hangingPunct="1"/>
            <a:r>
              <a:rPr lang="en-US" b="1" dirty="0" smtClean="0"/>
              <a:t>3.3 Code of Ethics</a:t>
            </a:r>
            <a:endParaRPr lang="en-US" dirty="0" smtClean="0"/>
          </a:p>
        </p:txBody>
      </p:sp>
      <p:sp>
        <p:nvSpPr>
          <p:cNvPr id="114691" name="Rectangle 3"/>
          <p:cNvSpPr>
            <a:spLocks noGrp="1" noChangeArrowheads="1"/>
          </p:cNvSpPr>
          <p:nvPr>
            <p:ph idx="1"/>
          </p:nvPr>
        </p:nvSpPr>
        <p:spPr/>
        <p:txBody>
          <a:bodyPr>
            <a:normAutofit/>
          </a:bodyPr>
          <a:lstStyle/>
          <a:p>
            <a:pPr eaLnBrk="1" hangingPunct="1">
              <a:lnSpc>
                <a:spcPct val="150000"/>
              </a:lnSpc>
            </a:pPr>
            <a:r>
              <a:rPr lang="en-US" sz="2200" dirty="0" smtClean="0"/>
              <a:t>The three major Professional Engineering bodies in Malaysia have complementary functions</a:t>
            </a:r>
            <a:r>
              <a:rPr lang="en-US" sz="2200" b="1" dirty="0" smtClean="0"/>
              <a:t> </a:t>
            </a:r>
            <a:r>
              <a:rPr lang="en-US" sz="2200" dirty="0" smtClean="0"/>
              <a:t>in the regulation of professional conduct </a:t>
            </a:r>
            <a:endParaRPr lang="en-US" sz="2000" b="1" dirty="0" smtClean="0"/>
          </a:p>
          <a:p>
            <a:pPr eaLnBrk="1" hangingPunct="1">
              <a:lnSpc>
                <a:spcPct val="150000"/>
              </a:lnSpc>
            </a:pPr>
            <a:r>
              <a:rPr lang="en-US" sz="2200" dirty="0" smtClean="0"/>
              <a:t>All three bodies have their own Code of Ethics designed to suit their specific requirements according to the objectives for which each body is constituted:</a:t>
            </a:r>
            <a:endParaRPr lang="en-US" sz="2000" dirty="0" smtClean="0"/>
          </a:p>
          <a:p>
            <a:pPr lvl="1" eaLnBrk="1" hangingPunct="1">
              <a:lnSpc>
                <a:spcPct val="150000"/>
              </a:lnSpc>
            </a:pPr>
            <a:r>
              <a:rPr lang="en-US" sz="2000" dirty="0" smtClean="0"/>
              <a:t>IEM Code of Ethics</a:t>
            </a:r>
            <a:endParaRPr lang="en-US" sz="1700" dirty="0" smtClean="0"/>
          </a:p>
          <a:p>
            <a:pPr lvl="1" eaLnBrk="1" hangingPunct="1">
              <a:lnSpc>
                <a:spcPct val="150000"/>
              </a:lnSpc>
            </a:pPr>
            <a:r>
              <a:rPr lang="en-US" sz="2000" dirty="0" smtClean="0"/>
              <a:t>BEM Code of Professional Conduct</a:t>
            </a:r>
            <a:endParaRPr lang="en-US" sz="1700" dirty="0" smtClean="0"/>
          </a:p>
          <a:p>
            <a:pPr lvl="1" eaLnBrk="1" hangingPunct="1">
              <a:lnSpc>
                <a:spcPct val="150000"/>
              </a:lnSpc>
            </a:pPr>
            <a:r>
              <a:rPr lang="en-US" sz="2000" dirty="0" smtClean="0"/>
              <a:t>The ACEM Code of Ethics</a:t>
            </a:r>
            <a:endParaRPr lang="en-US" sz="1700" dirty="0" smtClean="0"/>
          </a:p>
          <a:p>
            <a:pPr eaLnBrk="1" hangingPunct="1">
              <a:lnSpc>
                <a:spcPct val="150000"/>
              </a:lnSpc>
            </a:pPr>
            <a:endParaRPr lang="en-US" sz="1300" dirty="0" smtClean="0"/>
          </a:p>
          <a:p>
            <a:pPr eaLnBrk="1" hangingPunct="1">
              <a:lnSpc>
                <a:spcPct val="80000"/>
              </a:lnSpc>
            </a:pPr>
            <a:endParaRPr lang="en-US" sz="2000" dirty="0" smtClean="0"/>
          </a:p>
          <a:p>
            <a:pPr eaLnBrk="1" hangingPunct="1">
              <a:lnSpc>
                <a:spcPct val="80000"/>
              </a:lnSpc>
            </a:pPr>
            <a:endParaRPr lang="en-US" sz="2000" dirty="0" smtClean="0"/>
          </a:p>
        </p:txBody>
      </p:sp>
      <p:sp>
        <p:nvSpPr>
          <p:cNvPr id="114692" name="Slide Number Placeholder 4"/>
          <p:cNvSpPr>
            <a:spLocks noGrp="1"/>
          </p:cNvSpPr>
          <p:nvPr>
            <p:ph type="sldNum" sz="quarter" idx="12"/>
          </p:nvPr>
        </p:nvSpPr>
        <p:spPr bwMode="auto">
          <a:noFill/>
          <a:ln>
            <a:miter lim="800000"/>
            <a:headEnd/>
            <a:tailEnd/>
          </a:ln>
        </p:spPr>
        <p:txBody>
          <a:bodyPr/>
          <a:lstStyle/>
          <a:p>
            <a:fld id="{085CDFFF-C825-4EDC-9ED0-1C934ACE854A}" type="slidenum">
              <a:rPr lang="en-US" smtClean="0"/>
              <a:pPr/>
              <a:t>40</a:t>
            </a:fld>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3.3 Code of Ethics</a:t>
            </a:r>
            <a:endParaRPr lang="en-MY" dirty="0"/>
          </a:p>
        </p:txBody>
      </p:sp>
      <p:sp>
        <p:nvSpPr>
          <p:cNvPr id="3" name="Content Placeholder 2"/>
          <p:cNvSpPr>
            <a:spLocks noGrp="1"/>
          </p:cNvSpPr>
          <p:nvPr>
            <p:ph idx="1"/>
          </p:nvPr>
        </p:nvSpPr>
        <p:spPr/>
        <p:txBody>
          <a:bodyPr/>
          <a:lstStyle/>
          <a:p>
            <a:pPr>
              <a:lnSpc>
                <a:spcPct val="150000"/>
              </a:lnSpc>
            </a:pPr>
            <a:r>
              <a:rPr lang="en-US" sz="2200" dirty="0"/>
              <a:t>Other sample code of ethics include: </a:t>
            </a:r>
            <a:endParaRPr lang="en-US" sz="2000" dirty="0"/>
          </a:p>
          <a:p>
            <a:pPr lvl="1">
              <a:lnSpc>
                <a:spcPct val="150000"/>
              </a:lnSpc>
            </a:pPr>
            <a:r>
              <a:rPr lang="en-US" sz="2000" dirty="0"/>
              <a:t>NSPE: National Society of Professional Engineers Code of Ethics</a:t>
            </a:r>
            <a:endParaRPr lang="en-US" sz="1700" dirty="0"/>
          </a:p>
          <a:p>
            <a:pPr lvl="1">
              <a:lnSpc>
                <a:spcPct val="150000"/>
              </a:lnSpc>
            </a:pPr>
            <a:r>
              <a:rPr lang="en-US" sz="2000" dirty="0"/>
              <a:t>IEEE: The Institute of Electrical and Electronic Engineers Code of Ethics</a:t>
            </a:r>
            <a:endParaRPr lang="en-US" sz="1700" dirty="0"/>
          </a:p>
          <a:p>
            <a:pPr lvl="1">
              <a:lnSpc>
                <a:spcPct val="150000"/>
              </a:lnSpc>
            </a:pPr>
            <a:r>
              <a:rPr lang="en-US" sz="2000" dirty="0"/>
              <a:t>ASME: American Society of Mechanical Engineers Code of </a:t>
            </a:r>
            <a:r>
              <a:rPr lang="en-US" sz="2000" dirty="0" smtClean="0"/>
              <a:t>Ethics</a:t>
            </a:r>
            <a:endParaRPr lang="en-US" sz="1700"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41</a:t>
            </a:fld>
            <a:endParaRPr lang="en-US" dirty="0"/>
          </a:p>
        </p:txBody>
      </p:sp>
    </p:spTree>
    <p:extLst>
      <p:ext uri="{BB962C8B-B14F-4D97-AF65-F5344CB8AC3E}">
        <p14:creationId xmlns:p14="http://schemas.microsoft.com/office/powerpoint/2010/main" xmlns="" val="42108336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normAutofit fontScale="90000"/>
          </a:bodyPr>
          <a:lstStyle/>
          <a:p>
            <a:pPr eaLnBrk="1" hangingPunct="1"/>
            <a:r>
              <a:rPr lang="en-US" sz="4000" b="1" dirty="0" smtClean="0"/>
              <a:t>3.3.1 Board of Engineers’ </a:t>
            </a:r>
            <a:br>
              <a:rPr lang="en-US" sz="4000" b="1" dirty="0" smtClean="0"/>
            </a:br>
            <a:r>
              <a:rPr lang="en-US" sz="4000" b="1" dirty="0" smtClean="0"/>
              <a:t>Code of Professional Conduct</a:t>
            </a:r>
          </a:p>
        </p:txBody>
      </p:sp>
      <p:sp>
        <p:nvSpPr>
          <p:cNvPr id="115715" name="Rectangle 3"/>
          <p:cNvSpPr>
            <a:spLocks noGrp="1" noChangeArrowheads="1"/>
          </p:cNvSpPr>
          <p:nvPr>
            <p:ph idx="1"/>
          </p:nvPr>
        </p:nvSpPr>
        <p:spPr/>
        <p:txBody>
          <a:bodyPr>
            <a:normAutofit/>
          </a:bodyPr>
          <a:lstStyle/>
          <a:p>
            <a:pPr eaLnBrk="1" hangingPunct="1">
              <a:lnSpc>
                <a:spcPct val="150000"/>
              </a:lnSpc>
            </a:pPr>
            <a:r>
              <a:rPr lang="en-US" sz="2400" dirty="0" smtClean="0"/>
              <a:t>This “Code of Professional Conduct” has the force of law and breach of any of the rules embodied in the BEM code may subject the offender to penalties provided for under the Engineer’s Act including the ultimate penalty of de-registration</a:t>
            </a:r>
          </a:p>
          <a:p>
            <a:pPr lvl="1" eaLnBrk="1" hangingPunct="1">
              <a:lnSpc>
                <a:spcPct val="150000"/>
              </a:lnSpc>
            </a:pPr>
            <a:r>
              <a:rPr lang="en-US" sz="2400" dirty="0" smtClean="0"/>
              <a:t>Therefore, in viewing the role of the BEM as a regulating body, its power to act in law must be taken into account</a:t>
            </a:r>
          </a:p>
        </p:txBody>
      </p:sp>
      <p:sp>
        <p:nvSpPr>
          <p:cNvPr id="115716" name="Slide Number Placeholder 4"/>
          <p:cNvSpPr>
            <a:spLocks noGrp="1"/>
          </p:cNvSpPr>
          <p:nvPr>
            <p:ph type="sldNum" sz="quarter" idx="12"/>
          </p:nvPr>
        </p:nvSpPr>
        <p:spPr bwMode="auto">
          <a:noFill/>
          <a:ln>
            <a:miter lim="800000"/>
            <a:headEnd/>
            <a:tailEnd/>
          </a:ln>
        </p:spPr>
        <p:txBody>
          <a:bodyPr/>
          <a:lstStyle/>
          <a:p>
            <a:fld id="{091A2CE8-B2B6-46EF-BA8E-C2CECF974FAF}" type="slidenum">
              <a:rPr lang="en-US" smtClean="0"/>
              <a:pPr/>
              <a:t>42</a:t>
            </a:fld>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3.3.1 Board of Engineers’ </a:t>
            </a:r>
            <a:br>
              <a:rPr lang="en-US" sz="4400" b="1" dirty="0"/>
            </a:br>
            <a:r>
              <a:rPr lang="en-US" sz="4400" b="1" dirty="0"/>
              <a:t>Code of Professional Conduct</a:t>
            </a:r>
            <a:endParaRPr lang="en-MY" dirty="0"/>
          </a:p>
        </p:txBody>
      </p:sp>
      <p:sp>
        <p:nvSpPr>
          <p:cNvPr id="3" name="Content Placeholder 2"/>
          <p:cNvSpPr>
            <a:spLocks noGrp="1"/>
          </p:cNvSpPr>
          <p:nvPr>
            <p:ph idx="1"/>
          </p:nvPr>
        </p:nvSpPr>
        <p:spPr>
          <a:xfrm>
            <a:off x="1435608" y="1447800"/>
            <a:ext cx="7498080" cy="5257800"/>
          </a:xfrm>
        </p:spPr>
        <p:txBody>
          <a:bodyPr>
            <a:normAutofit fontScale="92500"/>
          </a:bodyPr>
          <a:lstStyle/>
          <a:p>
            <a:pPr lvl="1">
              <a:lnSpc>
                <a:spcPct val="150000"/>
              </a:lnSpc>
              <a:spcBef>
                <a:spcPts val="0"/>
              </a:spcBef>
            </a:pPr>
            <a:r>
              <a:rPr lang="en-US" sz="2400" dirty="0"/>
              <a:t>BEM code can at best distinguish between what is legal and what is not, and may be regarded as the baseline or minimum level of ethics that ought to be maintained</a:t>
            </a:r>
          </a:p>
          <a:p>
            <a:pPr lvl="1">
              <a:lnSpc>
                <a:spcPct val="150000"/>
              </a:lnSpc>
              <a:spcBef>
                <a:spcPts val="0"/>
              </a:spcBef>
            </a:pPr>
            <a:r>
              <a:rPr lang="en-US" sz="2400" dirty="0"/>
              <a:t>The rules in the code are concerns with what an Engineer shall or shall not do in the course of his employment or private practice and are extremely clear cut and unambiguous</a:t>
            </a:r>
          </a:p>
          <a:p>
            <a:pPr lvl="1">
              <a:lnSpc>
                <a:spcPct val="150000"/>
              </a:lnSpc>
              <a:spcBef>
                <a:spcPts val="0"/>
              </a:spcBef>
            </a:pPr>
            <a:r>
              <a:rPr lang="en-US" sz="2400" dirty="0"/>
              <a:t>All  these rules are concerned with the prevention of situations which may possibly give rise to conflict of interest between the Engineer, his employer or his </a:t>
            </a:r>
            <a:r>
              <a:rPr lang="en-US" sz="2400" dirty="0" smtClean="0"/>
              <a:t>clients</a:t>
            </a:r>
            <a:endParaRPr lang="en-US" sz="2400"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43</a:t>
            </a:fld>
            <a:endParaRPr lang="en-US" dirty="0"/>
          </a:p>
        </p:txBody>
      </p:sp>
    </p:spTree>
    <p:extLst>
      <p:ext uri="{BB962C8B-B14F-4D97-AF65-F5344CB8AC3E}">
        <p14:creationId xmlns:p14="http://schemas.microsoft.com/office/powerpoint/2010/main" xmlns="" val="180282994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rmAutofit fontScale="90000"/>
          </a:bodyPr>
          <a:lstStyle/>
          <a:p>
            <a:pPr eaLnBrk="1" hangingPunct="1"/>
            <a:r>
              <a:rPr lang="en-US" sz="4000" b="1" dirty="0" smtClean="0"/>
              <a:t>3.3.1 Board of Engineers’</a:t>
            </a:r>
            <a:br>
              <a:rPr lang="en-US" sz="4000" b="1" dirty="0" smtClean="0"/>
            </a:br>
            <a:r>
              <a:rPr lang="en-US" sz="4000" b="1" dirty="0" smtClean="0"/>
              <a:t>Code of Professional Conduct</a:t>
            </a:r>
          </a:p>
        </p:txBody>
      </p:sp>
      <p:sp>
        <p:nvSpPr>
          <p:cNvPr id="116739" name="Rectangle 3"/>
          <p:cNvSpPr>
            <a:spLocks noGrp="1" noChangeArrowheads="1"/>
          </p:cNvSpPr>
          <p:nvPr>
            <p:ph idx="1"/>
          </p:nvPr>
        </p:nvSpPr>
        <p:spPr/>
        <p:txBody>
          <a:bodyPr>
            <a:normAutofit/>
          </a:bodyPr>
          <a:lstStyle/>
          <a:p>
            <a:pPr eaLnBrk="1" hangingPunct="1">
              <a:lnSpc>
                <a:spcPct val="150000"/>
              </a:lnSpc>
              <a:spcBef>
                <a:spcPts val="0"/>
              </a:spcBef>
            </a:pPr>
            <a:r>
              <a:rPr lang="en-US" sz="2400" dirty="0" smtClean="0"/>
              <a:t>Under Section 15 of the Engineers’ Act 1967, the Board may order the cancellation of the registration of any engineer, if:-</a:t>
            </a:r>
          </a:p>
          <a:p>
            <a:pPr lvl="1" eaLnBrk="1" hangingPunct="1">
              <a:lnSpc>
                <a:spcPct val="150000"/>
              </a:lnSpc>
              <a:spcBef>
                <a:spcPts val="0"/>
              </a:spcBef>
            </a:pPr>
            <a:r>
              <a:rPr lang="en-US" sz="2400" dirty="0" smtClean="0"/>
              <a:t>He is guilty of fraud, dishonesty or  moral turpitude;</a:t>
            </a:r>
          </a:p>
          <a:p>
            <a:pPr lvl="1" eaLnBrk="1" hangingPunct="1">
              <a:lnSpc>
                <a:spcPct val="150000"/>
              </a:lnSpc>
              <a:spcBef>
                <a:spcPts val="0"/>
              </a:spcBef>
            </a:pPr>
            <a:r>
              <a:rPr lang="en-US" sz="2400" dirty="0" smtClean="0"/>
              <a:t>He accepts illicit commission;</a:t>
            </a:r>
          </a:p>
          <a:p>
            <a:pPr lvl="1" eaLnBrk="1" hangingPunct="1">
              <a:lnSpc>
                <a:spcPct val="150000"/>
              </a:lnSpc>
              <a:spcBef>
                <a:spcPts val="0"/>
              </a:spcBef>
            </a:pPr>
            <a:r>
              <a:rPr lang="en-US" sz="2400" dirty="0" smtClean="0"/>
              <a:t>He fails to disclose to his client any vested financial interest in his dealings with the client</a:t>
            </a:r>
          </a:p>
        </p:txBody>
      </p:sp>
      <p:sp>
        <p:nvSpPr>
          <p:cNvPr id="116740" name="Slide Number Placeholder 4"/>
          <p:cNvSpPr>
            <a:spLocks noGrp="1"/>
          </p:cNvSpPr>
          <p:nvPr>
            <p:ph type="sldNum" sz="quarter" idx="12"/>
          </p:nvPr>
        </p:nvSpPr>
        <p:spPr bwMode="auto">
          <a:noFill/>
          <a:ln>
            <a:miter lim="800000"/>
            <a:headEnd/>
            <a:tailEnd/>
          </a:ln>
        </p:spPr>
        <p:txBody>
          <a:bodyPr/>
          <a:lstStyle/>
          <a:p>
            <a:fld id="{D30C0B70-E8C2-4D4F-A4A8-A2395C70E743}" type="slidenum">
              <a:rPr lang="en-US" smtClean="0"/>
              <a:pPr/>
              <a:t>44</a:t>
            </a:fld>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eaLnBrk="1" hangingPunct="1"/>
            <a:r>
              <a:rPr lang="en-US" b="1" dirty="0" smtClean="0"/>
              <a:t>3.3.2 IEM Code of Ethics</a:t>
            </a:r>
          </a:p>
        </p:txBody>
      </p:sp>
      <p:sp>
        <p:nvSpPr>
          <p:cNvPr id="117763" name="Rectangle 3"/>
          <p:cNvSpPr>
            <a:spLocks noGrp="1" noChangeArrowheads="1"/>
          </p:cNvSpPr>
          <p:nvPr>
            <p:ph idx="1"/>
          </p:nvPr>
        </p:nvSpPr>
        <p:spPr/>
        <p:txBody>
          <a:bodyPr>
            <a:normAutofit fontScale="77500" lnSpcReduction="20000"/>
          </a:bodyPr>
          <a:lstStyle/>
          <a:p>
            <a:pPr eaLnBrk="1" hangingPunct="1">
              <a:lnSpc>
                <a:spcPct val="150000"/>
              </a:lnSpc>
            </a:pPr>
            <a:r>
              <a:rPr lang="en-US" sz="2400" dirty="0" smtClean="0"/>
              <a:t>The Code of Ethics of IEM, lays down general guidelines for the conduct of members vis-à-vis his relationships and transactions with:</a:t>
            </a:r>
          </a:p>
          <a:p>
            <a:pPr lvl="1" eaLnBrk="1" hangingPunct="1">
              <a:lnSpc>
                <a:spcPct val="150000"/>
              </a:lnSpc>
            </a:pPr>
            <a:r>
              <a:rPr lang="en-US" sz="2400" dirty="0" smtClean="0"/>
              <a:t>The community </a:t>
            </a:r>
          </a:p>
          <a:p>
            <a:pPr lvl="1" eaLnBrk="1" hangingPunct="1">
              <a:lnSpc>
                <a:spcPct val="150000"/>
              </a:lnSpc>
            </a:pPr>
            <a:r>
              <a:rPr lang="en-US" sz="2400" dirty="0" smtClean="0"/>
              <a:t>The Employer</a:t>
            </a:r>
          </a:p>
          <a:p>
            <a:pPr lvl="1" eaLnBrk="1" hangingPunct="1">
              <a:lnSpc>
                <a:spcPct val="150000"/>
              </a:lnSpc>
            </a:pPr>
            <a:r>
              <a:rPr lang="en-US" sz="2400" dirty="0" smtClean="0"/>
              <a:t>Clients</a:t>
            </a:r>
          </a:p>
          <a:p>
            <a:pPr lvl="1" eaLnBrk="1" hangingPunct="1">
              <a:lnSpc>
                <a:spcPct val="150000"/>
              </a:lnSpc>
            </a:pPr>
            <a:r>
              <a:rPr lang="en-US" sz="2400" dirty="0" smtClean="0"/>
              <a:t>Peers</a:t>
            </a:r>
          </a:p>
          <a:p>
            <a:pPr eaLnBrk="1" hangingPunct="1">
              <a:lnSpc>
                <a:spcPct val="150000"/>
              </a:lnSpc>
            </a:pPr>
            <a:r>
              <a:rPr lang="en-US" sz="2400" dirty="0" smtClean="0"/>
              <a:t>The IEM Regulations on Professional Conduct tend to be general because the IEM comprises a very wide cross-section of engineering disciplines as well as types of professional employment and businesses</a:t>
            </a:r>
          </a:p>
        </p:txBody>
      </p:sp>
      <p:sp>
        <p:nvSpPr>
          <p:cNvPr id="117764" name="Slide Number Placeholder 4"/>
          <p:cNvSpPr>
            <a:spLocks noGrp="1"/>
          </p:cNvSpPr>
          <p:nvPr>
            <p:ph type="sldNum" sz="quarter" idx="12"/>
          </p:nvPr>
        </p:nvSpPr>
        <p:spPr bwMode="auto">
          <a:noFill/>
          <a:ln>
            <a:miter lim="800000"/>
            <a:headEnd/>
            <a:tailEnd/>
          </a:ln>
        </p:spPr>
        <p:txBody>
          <a:bodyPr/>
          <a:lstStyle/>
          <a:p>
            <a:fld id="{877AD024-E280-4F15-BF6F-C2F15946757B}" type="slidenum">
              <a:rPr lang="en-US" smtClean="0"/>
              <a:pPr/>
              <a:t>45</a:t>
            </a:fld>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r>
              <a:rPr lang="en-US" b="1" dirty="0" smtClean="0"/>
              <a:t>3.3.2 IEM Code of Ethics</a:t>
            </a:r>
          </a:p>
        </p:txBody>
      </p:sp>
      <p:sp>
        <p:nvSpPr>
          <p:cNvPr id="118787" name="Rectangle 3"/>
          <p:cNvSpPr>
            <a:spLocks noGrp="1" noChangeArrowheads="1"/>
          </p:cNvSpPr>
          <p:nvPr>
            <p:ph idx="1"/>
          </p:nvPr>
        </p:nvSpPr>
        <p:spPr/>
        <p:txBody>
          <a:bodyPr>
            <a:normAutofit fontScale="85000" lnSpcReduction="10000"/>
          </a:bodyPr>
          <a:lstStyle/>
          <a:p>
            <a:pPr eaLnBrk="1" hangingPunct="1">
              <a:lnSpc>
                <a:spcPct val="150000"/>
              </a:lnSpc>
            </a:pPr>
            <a:r>
              <a:rPr lang="en-US" sz="2400" dirty="0" smtClean="0"/>
              <a:t>IEM Code embraces many areas involving moral and philosophical considerations including public safety and health, conservation of resources and environment, upgrading of technology, assuming responsibility within one’s competence</a:t>
            </a:r>
          </a:p>
          <a:p>
            <a:pPr eaLnBrk="1" hangingPunct="1">
              <a:lnSpc>
                <a:spcPct val="150000"/>
              </a:lnSpc>
            </a:pPr>
            <a:r>
              <a:rPr lang="en-US" sz="2400" dirty="0" smtClean="0"/>
              <a:t>The IEM code also includes the do’s and don’ts in the conduct of affairs between Engineer and employee, clients and peers</a:t>
            </a:r>
          </a:p>
          <a:p>
            <a:pPr lvl="1" eaLnBrk="1" hangingPunct="1">
              <a:lnSpc>
                <a:spcPct val="150000"/>
              </a:lnSpc>
            </a:pPr>
            <a:r>
              <a:rPr lang="en-US" sz="2400" dirty="0" smtClean="0"/>
              <a:t>While the dos and don’ts are clear cut and easily understood, the moral and philosophical issues can be subject to various interpretation</a:t>
            </a:r>
            <a:endParaRPr lang="en-US" sz="2400" b="1" dirty="0" smtClean="0"/>
          </a:p>
        </p:txBody>
      </p:sp>
      <p:sp>
        <p:nvSpPr>
          <p:cNvPr id="118788" name="Slide Number Placeholder 4"/>
          <p:cNvSpPr>
            <a:spLocks noGrp="1"/>
          </p:cNvSpPr>
          <p:nvPr>
            <p:ph type="sldNum" sz="quarter" idx="12"/>
          </p:nvPr>
        </p:nvSpPr>
        <p:spPr bwMode="auto">
          <a:noFill/>
          <a:ln>
            <a:miter lim="800000"/>
            <a:headEnd/>
            <a:tailEnd/>
          </a:ln>
        </p:spPr>
        <p:txBody>
          <a:bodyPr/>
          <a:lstStyle/>
          <a:p>
            <a:fld id="{F1D9FD09-FC33-4728-93F5-D9A7C0873550}" type="slidenum">
              <a:rPr lang="en-US" smtClean="0"/>
              <a:pPr/>
              <a:t>46</a:t>
            </a:fld>
            <a:endParaRPr lang="en-US"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ctrTitle"/>
          </p:nvPr>
        </p:nvSpPr>
        <p:spPr>
          <a:xfrm>
            <a:off x="1143000" y="2084388"/>
            <a:ext cx="6629400" cy="1470025"/>
          </a:xfrm>
        </p:spPr>
        <p:txBody>
          <a:bodyPr/>
          <a:lstStyle/>
          <a:p>
            <a:pPr eaLnBrk="1" hangingPunct="1"/>
            <a:r>
              <a:rPr lang="en-US" dirty="0" smtClean="0"/>
              <a:t>3.4 Engineers &amp; Society</a:t>
            </a:r>
            <a:endParaRPr lang="en-US" sz="4000" i="1" dirty="0" smtClean="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r>
              <a:rPr lang="en-US" b="1" dirty="0" smtClean="0"/>
              <a:t>3.4 Engineers and Society</a:t>
            </a:r>
          </a:p>
        </p:txBody>
      </p:sp>
      <p:sp>
        <p:nvSpPr>
          <p:cNvPr id="120835" name="Rectangle 3"/>
          <p:cNvSpPr>
            <a:spLocks noGrp="1" noChangeArrowheads="1"/>
          </p:cNvSpPr>
          <p:nvPr>
            <p:ph idx="1"/>
          </p:nvPr>
        </p:nvSpPr>
        <p:spPr/>
        <p:txBody>
          <a:bodyPr>
            <a:normAutofit/>
          </a:bodyPr>
          <a:lstStyle/>
          <a:p>
            <a:pPr eaLnBrk="1" hangingPunct="1">
              <a:lnSpc>
                <a:spcPct val="90000"/>
              </a:lnSpc>
            </a:pPr>
            <a:r>
              <a:rPr lang="en-US" sz="2000" dirty="0" smtClean="0"/>
              <a:t>We are responsible for our own image</a:t>
            </a:r>
          </a:p>
          <a:p>
            <a:pPr lvl="1">
              <a:lnSpc>
                <a:spcPct val="90000"/>
              </a:lnSpc>
            </a:pPr>
            <a:r>
              <a:rPr lang="en-US" sz="1600" b="1" dirty="0" smtClean="0"/>
              <a:t>Question 1</a:t>
            </a:r>
          </a:p>
          <a:p>
            <a:pPr lvl="1">
              <a:lnSpc>
                <a:spcPct val="90000"/>
              </a:lnSpc>
            </a:pPr>
            <a:r>
              <a:rPr lang="en-US" sz="1600" dirty="0" smtClean="0"/>
              <a:t>Have engineers receive due recognition from society?</a:t>
            </a:r>
          </a:p>
          <a:p>
            <a:pPr lvl="1">
              <a:lnSpc>
                <a:spcPct val="90000"/>
              </a:lnSpc>
            </a:pPr>
            <a:r>
              <a:rPr lang="en-US" sz="1600" b="1" dirty="0" smtClean="0"/>
              <a:t>Question 2</a:t>
            </a:r>
          </a:p>
          <a:p>
            <a:pPr lvl="1">
              <a:lnSpc>
                <a:spcPct val="90000"/>
              </a:lnSpc>
            </a:pPr>
            <a:r>
              <a:rPr lang="en-US" sz="1600" dirty="0" smtClean="0"/>
              <a:t>Does engineer rank high in social standing?</a:t>
            </a:r>
          </a:p>
          <a:p>
            <a:pPr lvl="1">
              <a:lnSpc>
                <a:spcPct val="90000"/>
              </a:lnSpc>
              <a:buNone/>
            </a:pPr>
            <a:endParaRPr lang="en-US" sz="1600" dirty="0" smtClean="0"/>
          </a:p>
          <a:p>
            <a:pPr lvl="1">
              <a:lnSpc>
                <a:spcPct val="90000"/>
              </a:lnSpc>
              <a:buNone/>
            </a:pPr>
            <a:endParaRPr lang="en-US" sz="1600" dirty="0" smtClean="0"/>
          </a:p>
          <a:p>
            <a:pPr lvl="1">
              <a:lnSpc>
                <a:spcPct val="90000"/>
              </a:lnSpc>
              <a:buNone/>
            </a:pPr>
            <a:endParaRPr lang="en-US" sz="1600" dirty="0" smtClean="0"/>
          </a:p>
          <a:p>
            <a:pPr lvl="1">
              <a:lnSpc>
                <a:spcPct val="90000"/>
              </a:lnSpc>
              <a:buNone/>
            </a:pPr>
            <a:endParaRPr lang="en-US" sz="1600" dirty="0" smtClean="0"/>
          </a:p>
          <a:p>
            <a:pPr lvl="1">
              <a:lnSpc>
                <a:spcPct val="90000"/>
              </a:lnSpc>
              <a:buNone/>
            </a:pPr>
            <a:endParaRPr lang="en-US" sz="1600" dirty="0" smtClean="0"/>
          </a:p>
        </p:txBody>
      </p:sp>
      <p:sp>
        <p:nvSpPr>
          <p:cNvPr id="120836" name="Slide Number Placeholder 4"/>
          <p:cNvSpPr>
            <a:spLocks noGrp="1"/>
          </p:cNvSpPr>
          <p:nvPr>
            <p:ph type="sldNum" sz="quarter" idx="12"/>
          </p:nvPr>
        </p:nvSpPr>
        <p:spPr bwMode="auto">
          <a:noFill/>
          <a:ln>
            <a:miter lim="800000"/>
            <a:headEnd/>
            <a:tailEnd/>
          </a:ln>
        </p:spPr>
        <p:txBody>
          <a:bodyPr/>
          <a:lstStyle/>
          <a:p>
            <a:fld id="{BBA9DA7A-FE88-4ED2-B5E9-BB9D9C07FA1A}" type="slidenum">
              <a:rPr lang="en-US" smtClean="0"/>
              <a:pPr/>
              <a:t>48</a:t>
            </a:fld>
            <a:endParaRPr lang="en-US" dirty="0" smtClean="0"/>
          </a:p>
        </p:txBody>
      </p:sp>
      <p:sp>
        <p:nvSpPr>
          <p:cNvPr id="5" name="TextBox 4"/>
          <p:cNvSpPr txBox="1"/>
          <p:nvPr/>
        </p:nvSpPr>
        <p:spPr>
          <a:xfrm>
            <a:off x="1752600" y="3124200"/>
            <a:ext cx="6172200" cy="923330"/>
          </a:xfrm>
          <a:prstGeom prst="rect">
            <a:avLst/>
          </a:prstGeom>
          <a:noFill/>
        </p:spPr>
        <p:txBody>
          <a:bodyPr wrap="square" rtlCol="0">
            <a:spAutoFit/>
          </a:bodyPr>
          <a:lstStyle/>
          <a:p>
            <a:r>
              <a:rPr lang="en-US" dirty="0" smtClean="0"/>
              <a:t>From survey, conclusion made by engineers themselves;-</a:t>
            </a:r>
          </a:p>
          <a:p>
            <a:pPr marL="342900" indent="-342900">
              <a:buAutoNum type="arabicParenR"/>
            </a:pPr>
            <a:r>
              <a:rPr lang="en-US" dirty="0" smtClean="0"/>
              <a:t>Their works do not receive due recognition</a:t>
            </a:r>
          </a:p>
          <a:p>
            <a:pPr marL="342900" indent="-342900">
              <a:buAutoNum type="arabicParenR"/>
            </a:pPr>
            <a:r>
              <a:rPr lang="en-US" dirty="0" smtClean="0"/>
              <a:t>Their status in society is ranked low</a:t>
            </a:r>
            <a:endParaRPr lang="en-US" dirty="0"/>
          </a:p>
        </p:txBody>
      </p:sp>
      <p:sp>
        <p:nvSpPr>
          <p:cNvPr id="6" name="TextBox 5"/>
          <p:cNvSpPr txBox="1"/>
          <p:nvPr/>
        </p:nvSpPr>
        <p:spPr>
          <a:xfrm>
            <a:off x="1600200" y="4495800"/>
            <a:ext cx="6858000" cy="2031325"/>
          </a:xfrm>
          <a:prstGeom prst="rect">
            <a:avLst/>
          </a:prstGeom>
          <a:noFill/>
        </p:spPr>
        <p:txBody>
          <a:bodyPr wrap="square" rtlCol="0">
            <a:spAutoFit/>
          </a:bodyPr>
          <a:lstStyle/>
          <a:p>
            <a:r>
              <a:rPr lang="en-US" dirty="0" smtClean="0"/>
              <a:t>Example</a:t>
            </a:r>
          </a:p>
          <a:p>
            <a:pPr marL="342900" indent="-342900">
              <a:buAutoNum type="arabicParenR"/>
            </a:pPr>
            <a:r>
              <a:rPr lang="en-US" dirty="0" smtClean="0"/>
              <a:t>Vacant engineering posts stating required qualification of degree/diploma holder or </a:t>
            </a:r>
            <a:r>
              <a:rPr lang="en-US" dirty="0" smtClean="0">
                <a:solidFill>
                  <a:srgbClr val="FF0000"/>
                </a:solidFill>
              </a:rPr>
              <a:t>without degree but with the necessary experience.</a:t>
            </a:r>
            <a:endParaRPr lang="en-US" dirty="0" smtClean="0"/>
          </a:p>
          <a:p>
            <a:pPr marL="342900" indent="-342900">
              <a:buAutoNum type="arabicParenR"/>
            </a:pPr>
            <a:r>
              <a:rPr lang="en-US" dirty="0" smtClean="0"/>
              <a:t>Computer scientists involved in systems and hardware are called system engineers even </a:t>
            </a:r>
            <a:r>
              <a:rPr lang="en-US" dirty="0" smtClean="0">
                <a:solidFill>
                  <a:srgbClr val="FF0000"/>
                </a:solidFill>
              </a:rPr>
              <a:t>though they do not have an engineering degree.</a:t>
            </a:r>
          </a:p>
        </p:txBody>
      </p:sp>
      <p:sp>
        <p:nvSpPr>
          <p:cNvPr id="7" name="TextBox 6"/>
          <p:cNvSpPr txBox="1"/>
          <p:nvPr/>
        </p:nvSpPr>
        <p:spPr>
          <a:xfrm>
            <a:off x="1600200" y="4114800"/>
            <a:ext cx="5562600" cy="381000"/>
          </a:xfrm>
          <a:prstGeom prst="rect">
            <a:avLst/>
          </a:prstGeom>
          <a:noFill/>
        </p:spPr>
        <p:txBody>
          <a:bodyPr wrap="square" rtlCol="0">
            <a:spAutoFit/>
          </a:bodyPr>
          <a:lstStyle/>
          <a:p>
            <a:r>
              <a:rPr lang="en-US" dirty="0" smtClean="0"/>
              <a:t>Why they made these conclusions?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 calcmode="lin" valueType="num">
                                      <p:cBhvr additive="base">
                                        <p:cTn id="2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down)">
                                      <p:cBhvr>
                                        <p:cTn id="28" dur="500"/>
                                        <p:tgtEl>
                                          <p:spTgt spid="6">
                                            <p:txEl>
                                              <p:pRg st="0" end="0"/>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Effect transition="in" filter="wipe(down)">
                                      <p:cBhvr>
                                        <p:cTn id="31" dur="500"/>
                                        <p:tgtEl>
                                          <p:spTgt spid="6">
                                            <p:txEl>
                                              <p:pRg st="1" end="1"/>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6">
                                            <p:txEl>
                                              <p:pRg st="2" end="2"/>
                                            </p:txEl>
                                          </p:spTgt>
                                        </p:tgtEl>
                                        <p:attrNameLst>
                                          <p:attrName>style.visibility</p:attrName>
                                        </p:attrNameLst>
                                      </p:cBhvr>
                                      <p:to>
                                        <p:strVal val="visible"/>
                                      </p:to>
                                    </p:set>
                                    <p:animEffect transition="in" filter="wipe(down)">
                                      <p:cBhvr>
                                        <p:cTn id="34"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allAtOnce"/>
      <p:bldP spid="7" grpId="0" build="allAtOnce"/>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is unfortunate that much of what we call engineering work can be and are being done by non-engineers</a:t>
            </a:r>
          </a:p>
          <a:p>
            <a:r>
              <a:rPr lang="en-US" dirty="0" err="1" smtClean="0"/>
              <a:t>E.g</a:t>
            </a:r>
            <a:endParaRPr lang="en-US" dirty="0" smtClean="0"/>
          </a:p>
          <a:p>
            <a:pPr lvl="1"/>
            <a:r>
              <a:rPr lang="en-US" dirty="0" smtClean="0"/>
              <a:t>Everybody can make pressure vessels as long as they get the necessary approval from the relevant government bodies. </a:t>
            </a:r>
          </a:p>
          <a:p>
            <a:pPr lvl="1"/>
            <a:r>
              <a:rPr lang="en-US" dirty="0" smtClean="0"/>
              <a:t>Anybody can sell engineering equipment</a:t>
            </a:r>
          </a:p>
          <a:p>
            <a:pPr lvl="1"/>
            <a:r>
              <a:rPr lang="en-US" dirty="0" smtClean="0"/>
              <a:t>The law does not forbid a so-called engineering company from operating without qualified engineers.</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49</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143000" y="274638"/>
            <a:ext cx="7543800" cy="1143000"/>
          </a:xfrm>
        </p:spPr>
        <p:txBody>
          <a:bodyPr rtlCol="0">
            <a:normAutofit fontScale="90000"/>
          </a:bodyPr>
          <a:lstStyle/>
          <a:p>
            <a:pPr marL="744538" indent="-744538" eaLnBrk="1" fontAlgn="auto" hangingPunct="1">
              <a:spcAft>
                <a:spcPts val="0"/>
              </a:spcAft>
              <a:defRPr/>
            </a:pPr>
            <a:r>
              <a:rPr lang="en-US" b="1" dirty="0" smtClean="0"/>
              <a:t>3.1 The Engineer as a Professional Man</a:t>
            </a:r>
          </a:p>
        </p:txBody>
      </p:sp>
      <p:sp>
        <p:nvSpPr>
          <p:cNvPr id="101379" name="Rectangle 3"/>
          <p:cNvSpPr>
            <a:spLocks noGrp="1" noChangeArrowheads="1"/>
          </p:cNvSpPr>
          <p:nvPr>
            <p:ph idx="1"/>
          </p:nvPr>
        </p:nvSpPr>
        <p:spPr>
          <a:xfrm>
            <a:off x="1363762" y="1743075"/>
            <a:ext cx="7498080" cy="4657725"/>
          </a:xfrm>
        </p:spPr>
        <p:txBody>
          <a:bodyPr>
            <a:normAutofit/>
          </a:bodyPr>
          <a:lstStyle/>
          <a:p>
            <a:pPr eaLnBrk="1" hangingPunct="1">
              <a:lnSpc>
                <a:spcPct val="80000"/>
              </a:lnSpc>
            </a:pPr>
            <a:r>
              <a:rPr lang="en-US" sz="2400" dirty="0" smtClean="0"/>
              <a:t>Engineering is predominantly an employee profession</a:t>
            </a:r>
          </a:p>
          <a:p>
            <a:pPr lvl="1" eaLnBrk="1" hangingPunct="1">
              <a:lnSpc>
                <a:spcPct val="160000"/>
              </a:lnSpc>
            </a:pPr>
            <a:r>
              <a:rPr lang="en-US" sz="2200" dirty="0" smtClean="0"/>
              <a:t>Absence of a “personal practitioner-client relationship”</a:t>
            </a:r>
          </a:p>
          <a:p>
            <a:pPr lvl="1" eaLnBrk="1" hangingPunct="1">
              <a:lnSpc>
                <a:spcPct val="160000"/>
              </a:lnSpc>
            </a:pPr>
            <a:r>
              <a:rPr lang="en-US" sz="2200" dirty="0" smtClean="0"/>
              <a:t>The whole community is the ultimate client rather than the individual clients as in the case with other professions</a:t>
            </a:r>
          </a:p>
          <a:p>
            <a:pPr lvl="1" eaLnBrk="1" hangingPunct="1">
              <a:lnSpc>
                <a:spcPct val="80000"/>
              </a:lnSpc>
              <a:buFont typeface="Arial" charset="0"/>
              <a:buNone/>
            </a:pPr>
            <a:endParaRPr lang="en-US" sz="1800" dirty="0" smtClean="0"/>
          </a:p>
          <a:p>
            <a:pPr eaLnBrk="1" hangingPunct="1">
              <a:lnSpc>
                <a:spcPct val="150000"/>
              </a:lnSpc>
            </a:pPr>
            <a:r>
              <a:rPr lang="en-US" sz="2600" dirty="0" smtClean="0"/>
              <a:t>The experiential learning is what develops competency and maturity for one cannot exist without the other.</a:t>
            </a:r>
          </a:p>
        </p:txBody>
      </p:sp>
      <p:sp>
        <p:nvSpPr>
          <p:cNvPr id="101380" name="Slide Number Placeholder 4"/>
          <p:cNvSpPr>
            <a:spLocks noGrp="1"/>
          </p:cNvSpPr>
          <p:nvPr>
            <p:ph type="sldNum" sz="quarter" idx="12"/>
          </p:nvPr>
        </p:nvSpPr>
        <p:spPr bwMode="auto">
          <a:noFill/>
          <a:ln>
            <a:miter lim="800000"/>
            <a:headEnd/>
            <a:tailEnd/>
          </a:ln>
        </p:spPr>
        <p:txBody>
          <a:bodyPr/>
          <a:lstStyle/>
          <a:p>
            <a:fld id="{1D7145D2-956F-454D-AA5B-5BF8305B5170}" type="slidenum">
              <a:rPr lang="en-US" smtClean="0"/>
              <a:pPr/>
              <a:t>5</a:t>
            </a:fld>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a:xfrm>
            <a:off x="1435608" y="1447800"/>
            <a:ext cx="7498080" cy="2590800"/>
          </a:xfrm>
        </p:spPr>
        <p:txBody>
          <a:bodyPr/>
          <a:lstStyle/>
          <a:p>
            <a:r>
              <a:rPr lang="en-US" dirty="0" smtClean="0"/>
              <a:t>On the other hand, a pharmacy is not allowed to operate without a pharmacist and likewise, legal firms, clinics and architect firms are restricted in the same manner. </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50</a:t>
            </a:fld>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a:xfrm>
            <a:off x="1435608" y="1447800"/>
            <a:ext cx="7498080" cy="2133600"/>
          </a:xfrm>
        </p:spPr>
        <p:txBody>
          <a:bodyPr/>
          <a:lstStyle/>
          <a:p>
            <a:r>
              <a:rPr lang="en-US" dirty="0" smtClean="0"/>
              <a:t>Question</a:t>
            </a:r>
          </a:p>
          <a:p>
            <a:pPr lvl="1"/>
            <a:r>
              <a:rPr lang="en-US" dirty="0" smtClean="0"/>
              <a:t>Can one describe an engineer as catalogue engineer?</a:t>
            </a:r>
          </a:p>
          <a:p>
            <a:pPr lvl="2"/>
            <a:r>
              <a:rPr lang="en-US" dirty="0" smtClean="0"/>
              <a:t>Could be for Malaysian engineers, why?</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51</a:t>
            </a:fld>
            <a:endParaRPr lang="en-US" dirty="0"/>
          </a:p>
        </p:txBody>
      </p:sp>
      <p:sp>
        <p:nvSpPr>
          <p:cNvPr id="5" name="TextBox 4"/>
          <p:cNvSpPr txBox="1"/>
          <p:nvPr/>
        </p:nvSpPr>
        <p:spPr>
          <a:xfrm>
            <a:off x="1524000" y="3429000"/>
            <a:ext cx="7467600" cy="2031325"/>
          </a:xfrm>
          <a:prstGeom prst="rect">
            <a:avLst/>
          </a:prstGeom>
          <a:noFill/>
        </p:spPr>
        <p:txBody>
          <a:bodyPr wrap="square" rtlCol="0">
            <a:spAutoFit/>
          </a:bodyPr>
          <a:lstStyle/>
          <a:p>
            <a:r>
              <a:rPr lang="en-US" dirty="0" smtClean="0"/>
              <a:t>Because;</a:t>
            </a:r>
          </a:p>
          <a:p>
            <a:r>
              <a:rPr lang="en-US" dirty="0" smtClean="0"/>
              <a:t>	1. We refer to catalogue most of the times</a:t>
            </a:r>
          </a:p>
          <a:p>
            <a:r>
              <a:rPr lang="en-US" dirty="0" smtClean="0"/>
              <a:t>		- to select equipment from catalogues</a:t>
            </a:r>
          </a:p>
          <a:p>
            <a:r>
              <a:rPr lang="en-US" dirty="0" smtClean="0"/>
              <a:t>		- to design pressure vessels, say, according to</a:t>
            </a:r>
          </a:p>
          <a:p>
            <a:r>
              <a:rPr lang="en-US" dirty="0" smtClean="0"/>
              <a:t> 		   standardized codes. </a:t>
            </a:r>
          </a:p>
          <a:p>
            <a:r>
              <a:rPr lang="en-US" dirty="0" smtClean="0"/>
              <a:t>		- to design buildings and structures against the</a:t>
            </a:r>
          </a:p>
          <a:p>
            <a:r>
              <a:rPr lang="en-US" dirty="0" smtClean="0"/>
              <a:t> 		   accepted code</a:t>
            </a:r>
            <a:endParaRPr lang="en-US" dirty="0"/>
          </a:p>
        </p:txBody>
      </p:sp>
      <p:sp>
        <p:nvSpPr>
          <p:cNvPr id="6" name="TextBox 5"/>
          <p:cNvSpPr txBox="1"/>
          <p:nvPr/>
        </p:nvSpPr>
        <p:spPr>
          <a:xfrm>
            <a:off x="1676400" y="5638800"/>
            <a:ext cx="6629400" cy="646331"/>
          </a:xfrm>
          <a:prstGeom prst="rect">
            <a:avLst/>
          </a:prstGeom>
          <a:noFill/>
        </p:spPr>
        <p:txBody>
          <a:bodyPr wrap="square" rtlCol="0">
            <a:spAutoFit/>
          </a:bodyPr>
          <a:lstStyle/>
          <a:p>
            <a:r>
              <a:rPr lang="en-US" dirty="0" smtClean="0">
                <a:solidFill>
                  <a:srgbClr val="FF0000"/>
                </a:solidFill>
                <a:sym typeface="Wingdings" pitchFamily="2" charset="2"/>
              </a:rPr>
              <a:t> Engineers’ works almost reduce to looking from catalogue to catalogue or from one code to another of matching specification</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 calcmode="lin" valueType="num">
                                      <p:cBhvr additive="base">
                                        <p:cTn id="1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 calcmode="lin" valueType="num">
                                      <p:cBhvr additive="base">
                                        <p:cTn id="2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 calcmode="lin" valueType="num">
                                      <p:cBhvr additive="base">
                                        <p:cTn id="2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allAtOnce"/>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a:xfrm>
            <a:off x="1435608" y="1447800"/>
            <a:ext cx="7498080" cy="1295400"/>
          </a:xfrm>
        </p:spPr>
        <p:txBody>
          <a:bodyPr/>
          <a:lstStyle/>
          <a:p>
            <a:r>
              <a:rPr lang="en-US" dirty="0" smtClean="0"/>
              <a:t>The big question</a:t>
            </a:r>
          </a:p>
          <a:p>
            <a:pPr lvl="1"/>
            <a:r>
              <a:rPr lang="en-US" dirty="0" smtClean="0">
                <a:solidFill>
                  <a:srgbClr val="FF0000"/>
                </a:solidFill>
              </a:rPr>
              <a:t>When does one require engineer?</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52</a:t>
            </a:fld>
            <a:endParaRPr lang="en-US" dirty="0"/>
          </a:p>
        </p:txBody>
      </p:sp>
      <p:sp>
        <p:nvSpPr>
          <p:cNvPr id="5" name="TextBox 4"/>
          <p:cNvSpPr txBox="1"/>
          <p:nvPr/>
        </p:nvSpPr>
        <p:spPr>
          <a:xfrm>
            <a:off x="990600" y="2971800"/>
            <a:ext cx="7772400" cy="3046988"/>
          </a:xfrm>
          <a:prstGeom prst="rect">
            <a:avLst/>
          </a:prstGeom>
          <a:noFill/>
        </p:spPr>
        <p:txBody>
          <a:bodyPr wrap="square" rtlCol="0">
            <a:spAutoFit/>
          </a:bodyPr>
          <a:lstStyle/>
          <a:p>
            <a:pPr algn="ctr"/>
            <a:r>
              <a:rPr lang="en-US" sz="3200" dirty="0" smtClean="0">
                <a:solidFill>
                  <a:srgbClr val="FF0000"/>
                </a:solidFill>
              </a:rPr>
              <a:t>Not often</a:t>
            </a:r>
          </a:p>
          <a:p>
            <a:pPr algn="just"/>
            <a:r>
              <a:rPr lang="en-US" sz="3200" dirty="0" smtClean="0">
                <a:solidFill>
                  <a:srgbClr val="FF0000"/>
                </a:solidFill>
              </a:rPr>
              <a:t>In the eyes of the general public, engineering profession is for those graduates who are doing much of the ‘Catalogue Engineering’ with nominal demonstration of skill.</a:t>
            </a:r>
            <a:endParaRPr lang="en-US" sz="32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a:xfrm>
            <a:off x="1435608" y="1447800"/>
            <a:ext cx="7498080" cy="5105400"/>
          </a:xfrm>
        </p:spPr>
        <p:txBody>
          <a:bodyPr>
            <a:normAutofit/>
          </a:bodyPr>
          <a:lstStyle/>
          <a:p>
            <a:r>
              <a:rPr lang="en-US" dirty="0" smtClean="0"/>
              <a:t>Why this is happening?</a:t>
            </a:r>
          </a:p>
          <a:p>
            <a:pPr lvl="1"/>
            <a:r>
              <a:rPr lang="en-US" dirty="0" smtClean="0"/>
              <a:t>The fact; </a:t>
            </a:r>
          </a:p>
          <a:p>
            <a:pPr lvl="2"/>
            <a:r>
              <a:rPr lang="en-US" dirty="0" smtClean="0"/>
              <a:t>that the general public do not realize that there exist no easy system for assessing an engineer’s skill and </a:t>
            </a:r>
          </a:p>
          <a:p>
            <a:pPr lvl="2"/>
            <a:r>
              <a:rPr lang="en-US" dirty="0" smtClean="0"/>
              <a:t>unlike other profession, an engineering project is seldom accredited to any one engineer.</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3.4 Engineers and Society</a:t>
            </a:r>
            <a:endParaRPr lang="en-MY" dirty="0"/>
          </a:p>
        </p:txBody>
      </p:sp>
      <p:sp>
        <p:nvSpPr>
          <p:cNvPr id="3" name="Content Placeholder 2"/>
          <p:cNvSpPr>
            <a:spLocks noGrp="1"/>
          </p:cNvSpPr>
          <p:nvPr>
            <p:ph idx="1"/>
          </p:nvPr>
        </p:nvSpPr>
        <p:spPr/>
        <p:txBody>
          <a:bodyPr>
            <a:normAutofit fontScale="92500"/>
          </a:bodyPr>
          <a:lstStyle/>
          <a:p>
            <a:pPr lvl="1">
              <a:lnSpc>
                <a:spcPct val="150000"/>
              </a:lnSpc>
            </a:pPr>
            <a:r>
              <a:rPr lang="en-US" sz="2400" dirty="0"/>
              <a:t>Only we ourselves know our worth and even though unqualified persons can come out with the same design following ‘catalogued procedure’, we by virtue of our training, </a:t>
            </a:r>
            <a:r>
              <a:rPr lang="en-US" sz="2400" dirty="0">
                <a:solidFill>
                  <a:srgbClr val="FF0000"/>
                </a:solidFill>
              </a:rPr>
              <a:t>can check the soundness of the design using the first principle.</a:t>
            </a:r>
          </a:p>
          <a:p>
            <a:pPr>
              <a:lnSpc>
                <a:spcPct val="150000"/>
              </a:lnSpc>
            </a:pPr>
            <a:r>
              <a:rPr lang="en-US" sz="2400" dirty="0">
                <a:solidFill>
                  <a:srgbClr val="FF0000"/>
                </a:solidFill>
              </a:rPr>
              <a:t>The solution</a:t>
            </a:r>
          </a:p>
          <a:p>
            <a:pPr lvl="1">
              <a:lnSpc>
                <a:spcPct val="150000"/>
              </a:lnSpc>
            </a:pPr>
            <a:r>
              <a:rPr lang="en-US" sz="2400" dirty="0">
                <a:solidFill>
                  <a:srgbClr val="FF0000"/>
                </a:solidFill>
              </a:rPr>
              <a:t>The ability to check the soundness of the design using the first principle that needed to be projected to the general public.</a:t>
            </a:r>
            <a:endParaRPr lang="en-MY" sz="2400"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54</a:t>
            </a:fld>
            <a:endParaRPr lang="en-US" dirty="0"/>
          </a:p>
        </p:txBody>
      </p:sp>
    </p:spTree>
    <p:extLst>
      <p:ext uri="{BB962C8B-B14F-4D97-AF65-F5344CB8AC3E}">
        <p14:creationId xmlns:p14="http://schemas.microsoft.com/office/powerpoint/2010/main" xmlns="" val="7508207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p:txBody>
          <a:bodyPr>
            <a:normAutofit/>
          </a:bodyPr>
          <a:lstStyle/>
          <a:p>
            <a:pPr>
              <a:lnSpc>
                <a:spcPct val="150000"/>
              </a:lnSpc>
            </a:pPr>
            <a:r>
              <a:rPr lang="en-US" sz="2400" dirty="0" smtClean="0"/>
              <a:t>What should we do?</a:t>
            </a:r>
          </a:p>
          <a:p>
            <a:pPr>
              <a:lnSpc>
                <a:spcPct val="150000"/>
              </a:lnSpc>
            </a:pPr>
            <a:r>
              <a:rPr lang="en-US" sz="2400" dirty="0" smtClean="0"/>
              <a:t>To remove any miss conception, engineer should set themselves to serve the community in more conspicuous activities so that they may broaden their interests and indirectly advertise and enhance the engineering profession and status</a:t>
            </a:r>
          </a:p>
          <a:p>
            <a:pPr lvl="2">
              <a:lnSpc>
                <a:spcPct val="150000"/>
              </a:lnSpc>
            </a:pPr>
            <a:r>
              <a:rPr lang="en-US" dirty="0" smtClean="0"/>
              <a:t>Provide more engineering advices to the community and less ‘follow the catalogue’ solution.</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55</a:t>
            </a:fld>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p:txBody>
          <a:bodyPr>
            <a:normAutofit/>
          </a:bodyPr>
          <a:lstStyle/>
          <a:p>
            <a:pPr>
              <a:lnSpc>
                <a:spcPct val="150000"/>
              </a:lnSpc>
            </a:pPr>
            <a:r>
              <a:rPr lang="en-US" sz="2400" dirty="0" smtClean="0"/>
              <a:t>We should strive very hard toward greater public involvement if we are to get any recognition as tribute paid to engineers when the public fully conscious of environment and basic human needs</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56</a:t>
            </a:fld>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3.4 Engineers and Society</a:t>
            </a:r>
            <a:endParaRPr lang="en-MY" dirty="0"/>
          </a:p>
        </p:txBody>
      </p:sp>
      <p:sp>
        <p:nvSpPr>
          <p:cNvPr id="3" name="Content Placeholder 2"/>
          <p:cNvSpPr>
            <a:spLocks noGrp="1"/>
          </p:cNvSpPr>
          <p:nvPr>
            <p:ph idx="1"/>
          </p:nvPr>
        </p:nvSpPr>
        <p:spPr/>
        <p:txBody>
          <a:bodyPr>
            <a:normAutofit fontScale="92500"/>
          </a:bodyPr>
          <a:lstStyle/>
          <a:p>
            <a:pPr>
              <a:lnSpc>
                <a:spcPct val="150000"/>
              </a:lnSpc>
            </a:pPr>
            <a:r>
              <a:rPr lang="en-US" sz="2400" dirty="0"/>
              <a:t>By associating and participating, the professional engineer would also cultivate a wide angle view of his work</a:t>
            </a:r>
          </a:p>
          <a:p>
            <a:pPr lvl="2">
              <a:lnSpc>
                <a:spcPct val="150000"/>
              </a:lnSpc>
            </a:pPr>
            <a:r>
              <a:rPr lang="en-US" dirty="0"/>
              <a:t>For he should know what is happening in other spheres of activity and how his work fits into the social pattern</a:t>
            </a:r>
          </a:p>
          <a:p>
            <a:pPr>
              <a:lnSpc>
                <a:spcPct val="150000"/>
              </a:lnSpc>
            </a:pPr>
            <a:r>
              <a:rPr lang="en-US" sz="2400" dirty="0"/>
              <a:t>Engineer should write more</a:t>
            </a:r>
          </a:p>
          <a:p>
            <a:pPr lvl="1">
              <a:lnSpc>
                <a:spcPct val="150000"/>
              </a:lnSpc>
            </a:pPr>
            <a:r>
              <a:rPr lang="en-US" sz="2400" dirty="0"/>
              <a:t>“</a:t>
            </a:r>
            <a:r>
              <a:rPr lang="en-US" sz="2400" dirty="0">
                <a:solidFill>
                  <a:srgbClr val="FF0000"/>
                </a:solidFill>
              </a:rPr>
              <a:t>Reading </a:t>
            </a:r>
            <a:r>
              <a:rPr lang="en-US" sz="2400" dirty="0" err="1">
                <a:solidFill>
                  <a:srgbClr val="FF0000"/>
                </a:solidFill>
              </a:rPr>
              <a:t>maketh</a:t>
            </a:r>
            <a:r>
              <a:rPr lang="en-US" sz="2400" dirty="0">
                <a:solidFill>
                  <a:srgbClr val="FF0000"/>
                </a:solidFill>
              </a:rPr>
              <a:t> a full man,</a:t>
            </a:r>
          </a:p>
          <a:p>
            <a:pPr lvl="1">
              <a:lnSpc>
                <a:spcPct val="150000"/>
              </a:lnSpc>
              <a:buNone/>
            </a:pPr>
            <a:r>
              <a:rPr lang="en-US" sz="2400" dirty="0">
                <a:solidFill>
                  <a:srgbClr val="FF0000"/>
                </a:solidFill>
              </a:rPr>
              <a:t>     Conference </a:t>
            </a:r>
            <a:r>
              <a:rPr lang="en-US" sz="2400" dirty="0" err="1">
                <a:solidFill>
                  <a:srgbClr val="FF0000"/>
                </a:solidFill>
              </a:rPr>
              <a:t>maketh</a:t>
            </a:r>
            <a:r>
              <a:rPr lang="en-US" sz="2400" dirty="0">
                <a:solidFill>
                  <a:srgbClr val="FF0000"/>
                </a:solidFill>
              </a:rPr>
              <a:t> a ready man,</a:t>
            </a:r>
          </a:p>
          <a:p>
            <a:pPr lvl="1">
              <a:lnSpc>
                <a:spcPct val="150000"/>
              </a:lnSpc>
              <a:buNone/>
            </a:pPr>
            <a:r>
              <a:rPr lang="en-US" sz="2400" dirty="0">
                <a:solidFill>
                  <a:srgbClr val="FF0000"/>
                </a:solidFill>
              </a:rPr>
              <a:t>     Writing </a:t>
            </a:r>
            <a:r>
              <a:rPr lang="en-US" sz="2400" dirty="0" err="1">
                <a:solidFill>
                  <a:srgbClr val="FF0000"/>
                </a:solidFill>
              </a:rPr>
              <a:t>maketh</a:t>
            </a:r>
            <a:r>
              <a:rPr lang="en-US" sz="2400" dirty="0">
                <a:solidFill>
                  <a:srgbClr val="FF0000"/>
                </a:solidFill>
              </a:rPr>
              <a:t> an exact man</a:t>
            </a:r>
            <a:r>
              <a:rPr lang="en-US" sz="2400" dirty="0"/>
              <a:t>”  </a:t>
            </a:r>
          </a:p>
          <a:p>
            <a:endParaRPr lang="en-MY"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57</a:t>
            </a:fld>
            <a:endParaRPr lang="en-US" dirty="0"/>
          </a:p>
        </p:txBody>
      </p:sp>
    </p:spTree>
    <p:extLst>
      <p:ext uri="{BB962C8B-B14F-4D97-AF65-F5344CB8AC3E}">
        <p14:creationId xmlns:p14="http://schemas.microsoft.com/office/powerpoint/2010/main" xmlns="" val="8264948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498080" cy="533400"/>
          </a:xfrm>
        </p:spPr>
        <p:txBody>
          <a:bodyPr>
            <a:normAutofit fontScale="90000"/>
          </a:bodyPr>
          <a:lstStyle/>
          <a:p>
            <a:r>
              <a:rPr lang="en-US" b="1" dirty="0" smtClean="0"/>
              <a:t>3.4 Engineers and Society</a:t>
            </a:r>
            <a:endParaRPr lang="en-US" dirty="0"/>
          </a:p>
        </p:txBody>
      </p:sp>
      <p:pic>
        <p:nvPicPr>
          <p:cNvPr id="5" name="Content Placeholder 4" descr="Merdeka Dive.jpg"/>
          <p:cNvPicPr>
            <a:picLocks noGrp="1" noChangeAspect="1"/>
          </p:cNvPicPr>
          <p:nvPr>
            <p:ph idx="1"/>
          </p:nvPr>
        </p:nvPicPr>
        <p:blipFill>
          <a:blip r:embed="rId2" cstate="print"/>
          <a:stretch>
            <a:fillRect/>
          </a:stretch>
        </p:blipFill>
        <p:spPr>
          <a:xfrm rot="10800000">
            <a:off x="2743198" y="715472"/>
            <a:ext cx="4495801" cy="6172470"/>
          </a:xfrm>
        </p:spPr>
      </p:pic>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58</a:t>
            </a:fld>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3.4 Engineers and Society</a:t>
            </a: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en-US" sz="2000" dirty="0" smtClean="0"/>
              <a:t>If we want the public to appreciate our work then we must first do an excellent job</a:t>
            </a:r>
          </a:p>
          <a:p>
            <a:pPr>
              <a:lnSpc>
                <a:spcPct val="150000"/>
              </a:lnSpc>
            </a:pPr>
            <a:r>
              <a:rPr lang="en-US" sz="2000" dirty="0" smtClean="0"/>
              <a:t>We must be aware of technological advancements</a:t>
            </a:r>
          </a:p>
          <a:p>
            <a:pPr lvl="1">
              <a:lnSpc>
                <a:spcPct val="150000"/>
              </a:lnSpc>
            </a:pPr>
            <a:r>
              <a:rPr lang="en-US" sz="1800" dirty="0" smtClean="0"/>
              <a:t>Be designers instead of users and </a:t>
            </a:r>
          </a:p>
          <a:p>
            <a:pPr lvl="1">
              <a:lnSpc>
                <a:spcPct val="150000"/>
              </a:lnSpc>
            </a:pPr>
            <a:r>
              <a:rPr lang="en-US" sz="1800" dirty="0" smtClean="0"/>
              <a:t>Get involved in research and development</a:t>
            </a:r>
          </a:p>
          <a:p>
            <a:pPr>
              <a:lnSpc>
                <a:spcPct val="150000"/>
              </a:lnSpc>
            </a:pPr>
            <a:r>
              <a:rPr lang="en-US" sz="2000" dirty="0" smtClean="0"/>
              <a:t>We have the brains, the technology and the expertise</a:t>
            </a:r>
          </a:p>
          <a:p>
            <a:pPr lvl="1">
              <a:lnSpc>
                <a:spcPct val="150000"/>
              </a:lnSpc>
            </a:pPr>
            <a:r>
              <a:rPr lang="en-US" sz="1800" dirty="0" smtClean="0"/>
              <a:t>We just need effort and commitment from ourselves</a:t>
            </a:r>
          </a:p>
          <a:p>
            <a:pPr>
              <a:lnSpc>
                <a:spcPct val="150000"/>
              </a:lnSpc>
            </a:pPr>
            <a:r>
              <a:rPr lang="en-US" sz="2000" dirty="0" smtClean="0"/>
              <a:t>Engineers provide not only the necessary human resources for the infrastructure development of a country but also important devices necessary for the welfare of the public</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59</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3.1 The Engineer as a Professional Man</a:t>
            </a:r>
            <a:endParaRPr lang="en-MY" dirty="0"/>
          </a:p>
        </p:txBody>
      </p:sp>
      <p:sp>
        <p:nvSpPr>
          <p:cNvPr id="3" name="Content Placeholder 2"/>
          <p:cNvSpPr>
            <a:spLocks noGrp="1"/>
          </p:cNvSpPr>
          <p:nvPr>
            <p:ph idx="1"/>
          </p:nvPr>
        </p:nvSpPr>
        <p:spPr/>
        <p:txBody>
          <a:bodyPr>
            <a:normAutofit/>
          </a:bodyPr>
          <a:lstStyle/>
          <a:p>
            <a:pPr>
              <a:lnSpc>
                <a:spcPct val="150000"/>
              </a:lnSpc>
            </a:pPr>
            <a:r>
              <a:rPr lang="en-US" dirty="0"/>
              <a:t>For an individual to be regarded as a professional engineer, he must not only be academically qualified but also have the level of maturity &amp; correct attitude and able to demonstrate competency levels befitting that required by the </a:t>
            </a:r>
            <a:r>
              <a:rPr lang="en-US" dirty="0" smtClean="0"/>
              <a:t>discipline.</a:t>
            </a:r>
            <a:endParaRPr lang="en-US"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6</a:t>
            </a:fld>
            <a:endParaRPr lang="en-US" dirty="0"/>
          </a:p>
        </p:txBody>
      </p:sp>
    </p:spTree>
    <p:extLst>
      <p:ext uri="{BB962C8B-B14F-4D97-AF65-F5344CB8AC3E}">
        <p14:creationId xmlns:p14="http://schemas.microsoft.com/office/powerpoint/2010/main" xmlns="" val="28172189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eaLnBrk="1" hangingPunct="1"/>
            <a:r>
              <a:rPr lang="en-US" b="1" dirty="0" smtClean="0"/>
              <a:t>3.4 Engineers and Society</a:t>
            </a:r>
          </a:p>
        </p:txBody>
      </p:sp>
      <p:sp>
        <p:nvSpPr>
          <p:cNvPr id="121859" name="Rectangle 3"/>
          <p:cNvSpPr>
            <a:spLocks noGrp="1" noChangeArrowheads="1"/>
          </p:cNvSpPr>
          <p:nvPr>
            <p:ph idx="1"/>
          </p:nvPr>
        </p:nvSpPr>
        <p:spPr/>
        <p:txBody>
          <a:bodyPr>
            <a:normAutofit/>
          </a:bodyPr>
          <a:lstStyle/>
          <a:p>
            <a:pPr eaLnBrk="1" hangingPunct="1">
              <a:lnSpc>
                <a:spcPct val="150000"/>
              </a:lnSpc>
              <a:spcBef>
                <a:spcPts val="0"/>
              </a:spcBef>
            </a:pPr>
            <a:r>
              <a:rPr lang="en-US" sz="2400" dirty="0" smtClean="0"/>
              <a:t>In the course of discharging their duties and responsibilities, engineers do have influence on certain decisions</a:t>
            </a:r>
          </a:p>
          <a:p>
            <a:pPr eaLnBrk="1" hangingPunct="1">
              <a:lnSpc>
                <a:spcPct val="150000"/>
              </a:lnSpc>
              <a:spcBef>
                <a:spcPts val="0"/>
              </a:spcBef>
            </a:pPr>
            <a:r>
              <a:rPr lang="en-US" sz="2400" dirty="0" smtClean="0"/>
              <a:t>These decisions if made based on the self-interests of individuals or a minority,  then the interests and welfare of the wider community becomes of secondary importance.  Corruption is an extreme example of this.</a:t>
            </a:r>
          </a:p>
        </p:txBody>
      </p:sp>
      <p:sp>
        <p:nvSpPr>
          <p:cNvPr id="121860" name="Slide Number Placeholder 4"/>
          <p:cNvSpPr>
            <a:spLocks noGrp="1"/>
          </p:cNvSpPr>
          <p:nvPr>
            <p:ph type="sldNum" sz="quarter" idx="12"/>
          </p:nvPr>
        </p:nvSpPr>
        <p:spPr bwMode="auto">
          <a:noFill/>
          <a:ln>
            <a:miter lim="800000"/>
            <a:headEnd/>
            <a:tailEnd/>
          </a:ln>
        </p:spPr>
        <p:txBody>
          <a:bodyPr/>
          <a:lstStyle/>
          <a:p>
            <a:fld id="{44652282-B0E9-4F1B-BA56-7ABD3D5690EF}" type="slidenum">
              <a:rPr lang="en-US" smtClean="0"/>
              <a:pPr/>
              <a:t>60</a:t>
            </a:fld>
            <a:endParaRPr lang="en-US"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3.4 Engineers and Society</a:t>
            </a:r>
            <a:endParaRPr lang="en-MY" dirty="0"/>
          </a:p>
        </p:txBody>
      </p:sp>
      <p:sp>
        <p:nvSpPr>
          <p:cNvPr id="3" name="Content Placeholder 2"/>
          <p:cNvSpPr>
            <a:spLocks noGrp="1"/>
          </p:cNvSpPr>
          <p:nvPr>
            <p:ph idx="1"/>
          </p:nvPr>
        </p:nvSpPr>
        <p:spPr/>
        <p:txBody>
          <a:bodyPr>
            <a:normAutofit fontScale="92500" lnSpcReduction="10000"/>
          </a:bodyPr>
          <a:lstStyle/>
          <a:p>
            <a:pPr>
              <a:lnSpc>
                <a:spcPct val="150000"/>
              </a:lnSpc>
              <a:spcBef>
                <a:spcPts val="0"/>
              </a:spcBef>
            </a:pPr>
            <a:r>
              <a:rPr lang="en-US" sz="2400" dirty="0"/>
              <a:t>Because of the significance and influence of professionals in society, the value systems which govern their lives and attitudes are needless to say, of great importance.</a:t>
            </a:r>
          </a:p>
          <a:p>
            <a:pPr>
              <a:lnSpc>
                <a:spcPct val="150000"/>
              </a:lnSpc>
              <a:spcBef>
                <a:spcPts val="0"/>
              </a:spcBef>
            </a:pPr>
            <a:r>
              <a:rPr lang="en-US" sz="2400" dirty="0"/>
              <a:t>Engineers need to understand how their work affects public life</a:t>
            </a:r>
          </a:p>
          <a:p>
            <a:pPr>
              <a:lnSpc>
                <a:spcPct val="150000"/>
              </a:lnSpc>
              <a:spcBef>
                <a:spcPts val="0"/>
              </a:spcBef>
            </a:pPr>
            <a:r>
              <a:rPr lang="en-US" sz="2400" dirty="0"/>
              <a:t>As managers, entrepreneurs, consultants &amp; government officials, engineers provide many form of leadership that should include moral leadership in developing and implementing technology within their profession &amp; </a:t>
            </a:r>
            <a:r>
              <a:rPr lang="en-US" sz="2400" dirty="0" smtClean="0"/>
              <a:t>communities</a:t>
            </a:r>
            <a:endParaRPr lang="en-US" sz="2400" dirty="0"/>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61</a:t>
            </a:fld>
            <a:endParaRPr lang="en-US" dirty="0"/>
          </a:p>
        </p:txBody>
      </p:sp>
    </p:spTree>
    <p:extLst>
      <p:ext uri="{BB962C8B-B14F-4D97-AF65-F5344CB8AC3E}">
        <p14:creationId xmlns:p14="http://schemas.microsoft.com/office/powerpoint/2010/main" xmlns="" val="37992410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p:nvPr>
        </p:nvSpPr>
        <p:spPr>
          <a:xfrm>
            <a:off x="1143000" y="2084388"/>
            <a:ext cx="6629400" cy="1470025"/>
          </a:xfrm>
        </p:spPr>
        <p:txBody>
          <a:bodyPr/>
          <a:lstStyle/>
          <a:p>
            <a:pPr eaLnBrk="1" hangingPunct="1"/>
            <a:r>
              <a:rPr lang="en-US" dirty="0" smtClean="0"/>
              <a:t>3.5 Global Ethics in Engineering Organizations</a:t>
            </a:r>
            <a:endParaRPr lang="en-US" sz="4000" i="1" dirty="0" smtClean="0"/>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dirty="0" smtClean="0"/>
              <a:t>3.5 Global Ethics in Engineering Organizations</a:t>
            </a:r>
          </a:p>
        </p:txBody>
      </p:sp>
      <p:sp>
        <p:nvSpPr>
          <p:cNvPr id="123907" name="Rectangle 3"/>
          <p:cNvSpPr>
            <a:spLocks noGrp="1" noChangeArrowheads="1"/>
          </p:cNvSpPr>
          <p:nvPr>
            <p:ph idx="1"/>
          </p:nvPr>
        </p:nvSpPr>
        <p:spPr>
          <a:xfrm>
            <a:off x="1295400" y="1752600"/>
            <a:ext cx="7498080" cy="4800600"/>
          </a:xfrm>
        </p:spPr>
        <p:txBody>
          <a:bodyPr/>
          <a:lstStyle/>
          <a:p>
            <a:pPr eaLnBrk="1" hangingPunct="1">
              <a:lnSpc>
                <a:spcPct val="80000"/>
              </a:lnSpc>
            </a:pPr>
            <a:r>
              <a:rPr lang="en-US" sz="2400" dirty="0" smtClean="0"/>
              <a:t>Globalization refers to the increasing integration of nations through trade, investment, transfer of technology, and exchange of ideas and culture.</a:t>
            </a:r>
          </a:p>
          <a:p>
            <a:pPr eaLnBrk="1" hangingPunct="1">
              <a:lnSpc>
                <a:spcPct val="80000"/>
              </a:lnSpc>
              <a:buFont typeface="Arial" charset="0"/>
              <a:buNone/>
            </a:pPr>
            <a:endParaRPr lang="en-US" sz="2000" dirty="0" smtClean="0"/>
          </a:p>
          <a:p>
            <a:pPr eaLnBrk="1" hangingPunct="1">
              <a:lnSpc>
                <a:spcPct val="80000"/>
              </a:lnSpc>
            </a:pPr>
            <a:r>
              <a:rPr lang="en-US" sz="2400" dirty="0" smtClean="0"/>
              <a:t>Global interdependency affects engineering and engineers in many ways as in multinational corporations where moral challenges arises:</a:t>
            </a:r>
          </a:p>
          <a:p>
            <a:pPr lvl="1" eaLnBrk="1" hangingPunct="1">
              <a:lnSpc>
                <a:spcPct val="80000"/>
              </a:lnSpc>
            </a:pPr>
            <a:r>
              <a:rPr lang="en-US" sz="2000" dirty="0" smtClean="0"/>
              <a:t>Who loses jobs at home when manufacturing is taken offshore?</a:t>
            </a:r>
          </a:p>
          <a:p>
            <a:pPr lvl="1" eaLnBrk="1" hangingPunct="1">
              <a:lnSpc>
                <a:spcPct val="80000"/>
              </a:lnSpc>
            </a:pPr>
            <a:r>
              <a:rPr lang="en-US" sz="2000" dirty="0" smtClean="0"/>
              <a:t>What does the host country lose in resources, control over its own trade, and political independence?</a:t>
            </a:r>
          </a:p>
          <a:p>
            <a:pPr lvl="1" eaLnBrk="1" hangingPunct="1">
              <a:lnSpc>
                <a:spcPct val="80000"/>
              </a:lnSpc>
            </a:pPr>
            <a:r>
              <a:rPr lang="en-US" sz="2000" dirty="0" smtClean="0"/>
              <a:t>What are the moral responsibilities of corporations and individuals operating in less economically developed countries?</a:t>
            </a:r>
          </a:p>
        </p:txBody>
      </p:sp>
      <p:sp>
        <p:nvSpPr>
          <p:cNvPr id="123908" name="Slide Number Placeholder 4"/>
          <p:cNvSpPr>
            <a:spLocks noGrp="1"/>
          </p:cNvSpPr>
          <p:nvPr>
            <p:ph type="sldNum" sz="quarter" idx="12"/>
          </p:nvPr>
        </p:nvSpPr>
        <p:spPr bwMode="auto">
          <a:noFill/>
          <a:ln>
            <a:miter lim="800000"/>
            <a:headEnd/>
            <a:tailEnd/>
          </a:ln>
        </p:spPr>
        <p:txBody>
          <a:bodyPr/>
          <a:lstStyle/>
          <a:p>
            <a:fld id="{EC449514-2646-488B-ACFF-EBEFE9FF3607}" type="slidenum">
              <a:rPr lang="en-US" smtClean="0"/>
              <a:pPr/>
              <a:t>63</a:t>
            </a:fld>
            <a:endParaRPr lang="en-US"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dirty="0" smtClean="0"/>
              <a:t>3.5 Global Ethics in Engineering Organizations</a:t>
            </a:r>
          </a:p>
        </p:txBody>
      </p:sp>
      <p:sp>
        <p:nvSpPr>
          <p:cNvPr id="124931" name="Rectangle 3"/>
          <p:cNvSpPr>
            <a:spLocks noGrp="1" noChangeArrowheads="1"/>
          </p:cNvSpPr>
          <p:nvPr>
            <p:ph idx="1"/>
          </p:nvPr>
        </p:nvSpPr>
        <p:spPr>
          <a:xfrm>
            <a:off x="1447800" y="1676400"/>
            <a:ext cx="7498080" cy="4800600"/>
          </a:xfrm>
        </p:spPr>
        <p:txBody>
          <a:bodyPr/>
          <a:lstStyle/>
          <a:p>
            <a:pPr eaLnBrk="1" hangingPunct="1">
              <a:lnSpc>
                <a:spcPct val="80000"/>
              </a:lnSpc>
            </a:pPr>
            <a:r>
              <a:rPr lang="en-US" sz="2000" dirty="0" smtClean="0"/>
              <a:t>Technology transfer is the process of moving technology to a novel setting and implementing it there</a:t>
            </a:r>
          </a:p>
          <a:p>
            <a:pPr eaLnBrk="1" hangingPunct="1">
              <a:lnSpc>
                <a:spcPct val="80000"/>
              </a:lnSpc>
              <a:buFont typeface="Arial" charset="0"/>
              <a:buNone/>
            </a:pPr>
            <a:endParaRPr lang="en-US" sz="2000" dirty="0" smtClean="0"/>
          </a:p>
          <a:p>
            <a:pPr eaLnBrk="1" hangingPunct="1">
              <a:lnSpc>
                <a:spcPct val="80000"/>
              </a:lnSpc>
            </a:pPr>
            <a:r>
              <a:rPr lang="en-US" sz="2000" dirty="0" smtClean="0"/>
              <a:t>Technology includes both hardware (machines and installations) and technique (technical, organizational, and managerial skills and procedures)</a:t>
            </a:r>
          </a:p>
          <a:p>
            <a:pPr eaLnBrk="1" hangingPunct="1">
              <a:lnSpc>
                <a:spcPct val="80000"/>
              </a:lnSpc>
              <a:buFont typeface="Arial" charset="0"/>
              <a:buNone/>
            </a:pPr>
            <a:endParaRPr lang="en-US" sz="2000" dirty="0" smtClean="0"/>
          </a:p>
          <a:p>
            <a:pPr eaLnBrk="1" hangingPunct="1">
              <a:lnSpc>
                <a:spcPct val="80000"/>
              </a:lnSpc>
            </a:pPr>
            <a:r>
              <a:rPr lang="en-US" sz="2000" dirty="0" smtClean="0"/>
              <a:t>A novel setting is any situation containing at least one new variable relevant to the success or failure of a given technology: example, the setting may be a foreign country</a:t>
            </a:r>
          </a:p>
          <a:p>
            <a:pPr eaLnBrk="1" hangingPunct="1">
              <a:lnSpc>
                <a:spcPct val="80000"/>
              </a:lnSpc>
              <a:buFont typeface="Arial" charset="0"/>
              <a:buNone/>
            </a:pPr>
            <a:endParaRPr lang="en-US" sz="2000" dirty="0" smtClean="0"/>
          </a:p>
          <a:p>
            <a:pPr eaLnBrk="1" hangingPunct="1">
              <a:lnSpc>
                <a:spcPct val="80000"/>
              </a:lnSpc>
            </a:pPr>
            <a:r>
              <a:rPr lang="en-US" sz="2000" dirty="0" smtClean="0"/>
              <a:t>Appropriate technology refers to identification, transfer, and implementation of the most suitable technology for a new set of conditions and it includes social factors</a:t>
            </a:r>
            <a:br>
              <a:rPr lang="en-US" sz="2000" dirty="0" smtClean="0"/>
            </a:br>
            <a:endParaRPr lang="en-US" sz="2000" b="1" dirty="0" smtClean="0"/>
          </a:p>
        </p:txBody>
      </p:sp>
      <p:sp>
        <p:nvSpPr>
          <p:cNvPr id="124932" name="Slide Number Placeholder 4"/>
          <p:cNvSpPr>
            <a:spLocks noGrp="1"/>
          </p:cNvSpPr>
          <p:nvPr>
            <p:ph type="sldNum" sz="quarter" idx="12"/>
          </p:nvPr>
        </p:nvSpPr>
        <p:spPr bwMode="auto">
          <a:noFill/>
          <a:ln>
            <a:miter lim="800000"/>
            <a:headEnd/>
            <a:tailEnd/>
          </a:ln>
        </p:spPr>
        <p:txBody>
          <a:bodyPr/>
          <a:lstStyle/>
          <a:p>
            <a:fld id="{05A4A4F5-609D-40BD-9EE2-310B1E56981B}" type="slidenum">
              <a:rPr lang="en-US" smtClean="0"/>
              <a:pPr/>
              <a:t>64</a:t>
            </a:fld>
            <a:endParaRPr lang="en-US"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ctrTitle"/>
          </p:nvPr>
        </p:nvSpPr>
        <p:spPr>
          <a:xfrm>
            <a:off x="1143000" y="2084388"/>
            <a:ext cx="6629400" cy="1470025"/>
          </a:xfrm>
        </p:spPr>
        <p:txBody>
          <a:bodyPr/>
          <a:lstStyle/>
          <a:p>
            <a:pPr eaLnBrk="1" hangingPunct="1"/>
            <a:r>
              <a:rPr lang="en-US" dirty="0" smtClean="0"/>
              <a:t>3.6 Case Studies</a:t>
            </a:r>
            <a:endParaRPr lang="en-US" sz="4000" i="1" dirty="0" smtClean="0"/>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143000" y="2084388"/>
            <a:ext cx="7315200" cy="1470025"/>
          </a:xfrm>
        </p:spPr>
        <p:txBody>
          <a:bodyPr/>
          <a:lstStyle/>
          <a:p>
            <a:pPr eaLnBrk="1" hangingPunct="1"/>
            <a:r>
              <a:rPr lang="en-US" sz="4000" dirty="0" smtClean="0"/>
              <a:t>Case Study #1 – Bhopal Tragedy</a:t>
            </a:r>
            <a:endParaRPr lang="en-US" sz="4000" i="1" dirty="0" smtClean="0"/>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b="1" dirty="0" smtClean="0"/>
              <a:t>Case study #1: BHOPAL</a:t>
            </a:r>
            <a:endParaRPr lang="en-US" dirty="0" smtClean="0"/>
          </a:p>
        </p:txBody>
      </p:sp>
      <p:sp>
        <p:nvSpPr>
          <p:cNvPr id="128003" name="Rectangle 3"/>
          <p:cNvSpPr>
            <a:spLocks noGrp="1" noChangeArrowheads="1"/>
          </p:cNvSpPr>
          <p:nvPr>
            <p:ph idx="1"/>
          </p:nvPr>
        </p:nvSpPr>
        <p:spPr/>
        <p:txBody>
          <a:bodyPr>
            <a:normAutofit/>
          </a:bodyPr>
          <a:lstStyle/>
          <a:p>
            <a:pPr eaLnBrk="1" hangingPunct="1">
              <a:lnSpc>
                <a:spcPct val="80000"/>
              </a:lnSpc>
            </a:pPr>
            <a:r>
              <a:rPr lang="en-US" sz="2000" dirty="0" smtClean="0"/>
              <a:t>Union Carbide in 1984 operated in 37 host countries in addition to its home country, USA</a:t>
            </a:r>
          </a:p>
          <a:p>
            <a:pPr lvl="1" eaLnBrk="1" hangingPunct="1">
              <a:lnSpc>
                <a:spcPct val="80000"/>
              </a:lnSpc>
            </a:pPr>
            <a:r>
              <a:rPr lang="en-US" sz="1800" dirty="0" smtClean="0"/>
              <a:t>On Dec.3rd, 1984, the operators of Union Carbide’s plant in Bhopal, India became alarmed by a leak and overheating in a storage tank</a:t>
            </a:r>
          </a:p>
          <a:p>
            <a:pPr lvl="1" eaLnBrk="1" hangingPunct="1">
              <a:lnSpc>
                <a:spcPct val="80000"/>
              </a:lnSpc>
            </a:pPr>
            <a:r>
              <a:rPr lang="en-US" sz="1800" dirty="0" smtClean="0"/>
              <a:t>The tank contained methyl isocyanate (MIC), a toxic ingredients used in pesticides</a:t>
            </a:r>
          </a:p>
          <a:p>
            <a:pPr lvl="1" eaLnBrk="1" hangingPunct="1">
              <a:lnSpc>
                <a:spcPct val="80000"/>
              </a:lnSpc>
            </a:pPr>
            <a:r>
              <a:rPr lang="en-US" sz="1800" dirty="0" smtClean="0"/>
              <a:t>Within 1 hour, the leak exploded that sent 40 tons of deadly gas into the atmosphere</a:t>
            </a:r>
          </a:p>
          <a:p>
            <a:pPr eaLnBrk="1" hangingPunct="1">
              <a:lnSpc>
                <a:spcPct val="80000"/>
              </a:lnSpc>
            </a:pPr>
            <a:r>
              <a:rPr lang="en-US" sz="2000" dirty="0" smtClean="0"/>
              <a:t>This is the worst industrial accident in history:</a:t>
            </a:r>
          </a:p>
          <a:p>
            <a:pPr lvl="1" eaLnBrk="1" hangingPunct="1">
              <a:lnSpc>
                <a:spcPct val="80000"/>
              </a:lnSpc>
            </a:pPr>
            <a:r>
              <a:rPr lang="en-US" sz="1800" dirty="0" smtClean="0"/>
              <a:t>500,000 persons exposed to the gas</a:t>
            </a:r>
          </a:p>
          <a:p>
            <a:pPr lvl="1" eaLnBrk="1" hangingPunct="1">
              <a:lnSpc>
                <a:spcPct val="80000"/>
              </a:lnSpc>
            </a:pPr>
            <a:r>
              <a:rPr lang="en-US" sz="1800" dirty="0" smtClean="0"/>
              <a:t>2500 to 3000 deaths within a few days</a:t>
            </a:r>
          </a:p>
          <a:p>
            <a:pPr lvl="1" eaLnBrk="1" hangingPunct="1">
              <a:lnSpc>
                <a:spcPct val="80000"/>
              </a:lnSpc>
            </a:pPr>
            <a:r>
              <a:rPr lang="en-US" sz="1800" dirty="0" smtClean="0"/>
              <a:t>10,000 permanently disabled</a:t>
            </a:r>
          </a:p>
          <a:p>
            <a:pPr lvl="1" eaLnBrk="1" hangingPunct="1">
              <a:lnSpc>
                <a:spcPct val="80000"/>
              </a:lnSpc>
            </a:pPr>
            <a:r>
              <a:rPr lang="en-US" sz="1800" dirty="0" smtClean="0"/>
              <a:t>100,000 to 200,000 injured</a:t>
            </a:r>
          </a:p>
          <a:p>
            <a:pPr lvl="1" eaLnBrk="1" hangingPunct="1">
              <a:lnSpc>
                <a:spcPct val="80000"/>
              </a:lnSpc>
            </a:pPr>
            <a:r>
              <a:rPr lang="en-US" sz="1800" dirty="0" smtClean="0"/>
              <a:t>10 years later, 12,000 death claims and 870,000 personal injury claims had been submitted</a:t>
            </a:r>
          </a:p>
          <a:p>
            <a:pPr lvl="1" eaLnBrk="1" hangingPunct="1">
              <a:lnSpc>
                <a:spcPct val="80000"/>
              </a:lnSpc>
            </a:pPr>
            <a:r>
              <a:rPr lang="en-US" sz="1800" dirty="0" smtClean="0"/>
              <a:t>only $90 million of Union Carbide’s settlement had been distributed</a:t>
            </a:r>
            <a:endParaRPr lang="en-US" sz="1800" b="1" dirty="0" smtClean="0"/>
          </a:p>
        </p:txBody>
      </p:sp>
      <p:sp>
        <p:nvSpPr>
          <p:cNvPr id="128004" name="Slide Number Placeholder 4"/>
          <p:cNvSpPr>
            <a:spLocks noGrp="1"/>
          </p:cNvSpPr>
          <p:nvPr>
            <p:ph type="sldNum" sz="quarter" idx="12"/>
          </p:nvPr>
        </p:nvSpPr>
        <p:spPr bwMode="auto">
          <a:noFill/>
          <a:ln>
            <a:miter lim="800000"/>
            <a:headEnd/>
            <a:tailEnd/>
          </a:ln>
        </p:spPr>
        <p:txBody>
          <a:bodyPr/>
          <a:lstStyle/>
          <a:p>
            <a:fld id="{812CCFDF-88DF-49E2-97D5-08D77B8D8BFB}" type="slidenum">
              <a:rPr lang="en-US" smtClean="0"/>
              <a:pPr/>
              <a:t>67</a:t>
            </a:fld>
            <a:endParaRPr lang="en-US"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29027" name="Rectangle 3"/>
          <p:cNvSpPr>
            <a:spLocks noGrp="1" noChangeArrowheads="1"/>
          </p:cNvSpPr>
          <p:nvPr>
            <p:ph idx="1"/>
          </p:nvPr>
        </p:nvSpPr>
        <p:spPr/>
        <p:txBody>
          <a:bodyPr/>
          <a:lstStyle/>
          <a:p>
            <a:pPr eaLnBrk="1" hangingPunct="1">
              <a:lnSpc>
                <a:spcPct val="80000"/>
              </a:lnSpc>
            </a:pPr>
            <a:r>
              <a:rPr lang="en-US" sz="2100" dirty="0" smtClean="0"/>
              <a:t>The disaster was caused by a combination of extremely lax safety procedures, gross judgment errors by local plant operators, and possible sabotage with unintended consequences</a:t>
            </a:r>
          </a:p>
          <a:p>
            <a:pPr eaLnBrk="1" hangingPunct="1">
              <a:lnSpc>
                <a:spcPct val="80000"/>
              </a:lnSpc>
            </a:pPr>
            <a:r>
              <a:rPr lang="en-US" sz="2100" dirty="0" smtClean="0"/>
              <a:t>Greater sensitivity to social factors was needed in transferring chemical technology to a country foreign to the supplier of the technology</a:t>
            </a:r>
          </a:p>
          <a:p>
            <a:pPr eaLnBrk="1" hangingPunct="1">
              <a:lnSpc>
                <a:spcPct val="80000"/>
              </a:lnSpc>
            </a:pPr>
            <a:r>
              <a:rPr lang="en-US" sz="2100" dirty="0" smtClean="0"/>
              <a:t>Government of India required the Bhopal plant to be operated entirely by Indian workers</a:t>
            </a:r>
          </a:p>
          <a:p>
            <a:pPr eaLnBrk="1" hangingPunct="1">
              <a:lnSpc>
                <a:spcPct val="80000"/>
              </a:lnSpc>
            </a:pPr>
            <a:r>
              <a:rPr lang="en-US" sz="2100" dirty="0" smtClean="0"/>
              <a:t>Union Carbide at first trained the plant personnel in its West Virginia plant</a:t>
            </a:r>
          </a:p>
          <a:p>
            <a:pPr eaLnBrk="1" hangingPunct="1">
              <a:lnSpc>
                <a:spcPct val="80000"/>
              </a:lnSpc>
            </a:pPr>
            <a:r>
              <a:rPr lang="en-US" sz="2100" dirty="0" smtClean="0"/>
              <a:t>US engineers make regular on-site safety inspections</a:t>
            </a:r>
          </a:p>
          <a:p>
            <a:pPr eaLnBrk="1" hangingPunct="1">
              <a:lnSpc>
                <a:spcPct val="80000"/>
              </a:lnSpc>
            </a:pPr>
            <a:r>
              <a:rPr lang="en-US" sz="2100" dirty="0" smtClean="0"/>
              <a:t>In 1982, financial pressures relinquish its supervision of safety at the plant</a:t>
            </a:r>
          </a:p>
        </p:txBody>
      </p:sp>
      <p:sp>
        <p:nvSpPr>
          <p:cNvPr id="129028" name="Slide Number Placeholder 4"/>
          <p:cNvSpPr>
            <a:spLocks noGrp="1"/>
          </p:cNvSpPr>
          <p:nvPr>
            <p:ph type="sldNum" sz="quarter" idx="12"/>
          </p:nvPr>
        </p:nvSpPr>
        <p:spPr bwMode="auto">
          <a:noFill/>
          <a:ln>
            <a:miter lim="800000"/>
            <a:headEnd/>
            <a:tailEnd/>
          </a:ln>
        </p:spPr>
        <p:txBody>
          <a:bodyPr/>
          <a:lstStyle/>
          <a:p>
            <a:fld id="{6EB2FFAB-6A5C-4B25-B376-004771651791}" type="slidenum">
              <a:rPr lang="en-US" smtClean="0"/>
              <a:pPr/>
              <a:t>68</a:t>
            </a:fld>
            <a:endParaRPr lang="en-US"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30051" name="Rectangle 3"/>
          <p:cNvSpPr>
            <a:spLocks noGrp="1" noChangeArrowheads="1"/>
          </p:cNvSpPr>
          <p:nvPr>
            <p:ph idx="1"/>
          </p:nvPr>
        </p:nvSpPr>
        <p:spPr/>
        <p:txBody>
          <a:bodyPr/>
          <a:lstStyle/>
          <a:p>
            <a:pPr eaLnBrk="1" hangingPunct="1">
              <a:lnSpc>
                <a:spcPct val="80000"/>
              </a:lnSpc>
            </a:pPr>
            <a:r>
              <a:rPr lang="en-US" sz="2100" dirty="0" smtClean="0"/>
              <a:t>2 years later, safety practices eroded:</a:t>
            </a:r>
          </a:p>
          <a:p>
            <a:pPr lvl="1" eaLnBrk="1" hangingPunct="1">
              <a:lnSpc>
                <a:spcPct val="80000"/>
              </a:lnSpc>
            </a:pPr>
            <a:r>
              <a:rPr lang="en-US" sz="1800" dirty="0" smtClean="0"/>
              <a:t>Personnel problems:</a:t>
            </a:r>
          </a:p>
          <a:p>
            <a:pPr lvl="2" eaLnBrk="1" hangingPunct="1">
              <a:lnSpc>
                <a:spcPct val="80000"/>
              </a:lnSpc>
            </a:pPr>
            <a:r>
              <a:rPr lang="en-US" sz="1600" dirty="0" smtClean="0"/>
              <a:t>high turnover of employees</a:t>
            </a:r>
          </a:p>
          <a:p>
            <a:pPr lvl="2" eaLnBrk="1" hangingPunct="1">
              <a:lnSpc>
                <a:spcPct val="80000"/>
              </a:lnSpc>
            </a:pPr>
            <a:r>
              <a:rPr lang="en-US" sz="1600" dirty="0" smtClean="0"/>
              <a:t>failure to properly train new employees</a:t>
            </a:r>
          </a:p>
          <a:p>
            <a:pPr lvl="2" eaLnBrk="1" hangingPunct="1">
              <a:lnSpc>
                <a:spcPct val="80000"/>
              </a:lnSpc>
            </a:pPr>
            <a:r>
              <a:rPr lang="en-US" sz="1600" dirty="0" smtClean="0"/>
              <a:t>low technical preparedness of local labour pool</a:t>
            </a:r>
          </a:p>
          <a:p>
            <a:pPr lvl="2" eaLnBrk="1" hangingPunct="1">
              <a:lnSpc>
                <a:spcPct val="80000"/>
              </a:lnSpc>
            </a:pPr>
            <a:r>
              <a:rPr lang="en-US" sz="1600" dirty="0" smtClean="0"/>
              <a:t>workers handling pesticides learned from personal experience than from safety manuals</a:t>
            </a:r>
          </a:p>
          <a:p>
            <a:pPr lvl="2" eaLnBrk="1" hangingPunct="1">
              <a:lnSpc>
                <a:spcPct val="80000"/>
              </a:lnSpc>
            </a:pPr>
            <a:r>
              <a:rPr lang="en-US" sz="1600" dirty="0" smtClean="0"/>
              <a:t>even after suffering chest pains &amp; vomiting, they fail to wear safety gloves and masks due to high temperature a result of lack of air-conditioning</a:t>
            </a:r>
          </a:p>
          <a:p>
            <a:pPr lvl="1" eaLnBrk="1" hangingPunct="1">
              <a:lnSpc>
                <a:spcPct val="80000"/>
              </a:lnSpc>
            </a:pPr>
            <a:r>
              <a:rPr lang="en-US" sz="1800" dirty="0" smtClean="0"/>
              <a:t>Move away from US standards (contrary to Carbide’s written policies) to lower Indian standards</a:t>
            </a:r>
          </a:p>
          <a:p>
            <a:pPr lvl="1" eaLnBrk="1" hangingPunct="1">
              <a:lnSpc>
                <a:spcPct val="80000"/>
              </a:lnSpc>
            </a:pPr>
            <a:r>
              <a:rPr lang="en-US" sz="1800" dirty="0" smtClean="0"/>
              <a:t>Extreme hazards:</a:t>
            </a:r>
          </a:p>
          <a:p>
            <a:pPr lvl="2" eaLnBrk="1" hangingPunct="1">
              <a:lnSpc>
                <a:spcPct val="80000"/>
              </a:lnSpc>
            </a:pPr>
            <a:r>
              <a:rPr lang="en-US" sz="1600" dirty="0" smtClean="0"/>
              <a:t>Tanks storing the MIC gas were overloaded (manual specifies that tanks must not be filled &gt; 60%) extra space needed in emergencies to dilute the gas</a:t>
            </a:r>
          </a:p>
          <a:p>
            <a:pPr lvl="2" eaLnBrk="1" hangingPunct="1">
              <a:lnSpc>
                <a:spcPct val="80000"/>
              </a:lnSpc>
            </a:pPr>
            <a:r>
              <a:rPr lang="en-US" sz="1600" dirty="0" smtClean="0"/>
              <a:t>Standby tank was not empty for use as an emergency dump</a:t>
            </a:r>
          </a:p>
          <a:p>
            <a:pPr lvl="2" eaLnBrk="1" hangingPunct="1">
              <a:lnSpc>
                <a:spcPct val="80000"/>
              </a:lnSpc>
            </a:pPr>
            <a:r>
              <a:rPr lang="en-US" sz="1600" dirty="0" smtClean="0"/>
              <a:t>Tanks were supposed to be refrigerated but refrigeration was shut down to cut cost making the tank temperature 3 to 4 times what they should have been</a:t>
            </a:r>
          </a:p>
        </p:txBody>
      </p:sp>
      <p:sp>
        <p:nvSpPr>
          <p:cNvPr id="130052" name="Slide Number Placeholder 4"/>
          <p:cNvSpPr>
            <a:spLocks noGrp="1"/>
          </p:cNvSpPr>
          <p:nvPr>
            <p:ph type="sldNum" sz="quarter" idx="12"/>
          </p:nvPr>
        </p:nvSpPr>
        <p:spPr bwMode="auto">
          <a:noFill/>
          <a:ln>
            <a:miter lim="800000"/>
            <a:headEnd/>
            <a:tailEnd/>
          </a:ln>
        </p:spPr>
        <p:txBody>
          <a:bodyPr/>
          <a:lstStyle/>
          <a:p>
            <a:fld id="{79167BED-44D8-403C-97AD-26C3775497E7}" type="slidenum">
              <a:rPr lang="en-US" smtClean="0"/>
              <a:pPr/>
              <a:t>69</a:t>
            </a:fld>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3"/>
          <p:cNvSpPr>
            <a:spLocks noGrp="1" noChangeArrowheads="1"/>
          </p:cNvSpPr>
          <p:nvPr>
            <p:ph idx="1"/>
          </p:nvPr>
        </p:nvSpPr>
        <p:spPr/>
        <p:txBody>
          <a:bodyPr/>
          <a:lstStyle/>
          <a:p>
            <a:pPr eaLnBrk="1" hangingPunct="1">
              <a:lnSpc>
                <a:spcPct val="80000"/>
              </a:lnSpc>
            </a:pPr>
            <a:endParaRPr lang="en-US" sz="2200" dirty="0" smtClean="0"/>
          </a:p>
          <a:p>
            <a:pPr eaLnBrk="1" hangingPunct="1">
              <a:lnSpc>
                <a:spcPct val="150000"/>
              </a:lnSpc>
              <a:spcBef>
                <a:spcPts val="0"/>
              </a:spcBef>
            </a:pPr>
            <a:r>
              <a:rPr lang="en-US" sz="2400" dirty="0" smtClean="0"/>
              <a:t>Engineers tend to practice their profession as members of a team</a:t>
            </a:r>
          </a:p>
          <a:p>
            <a:pPr lvl="1" eaLnBrk="1" hangingPunct="1">
              <a:lnSpc>
                <a:spcPct val="150000"/>
              </a:lnSpc>
              <a:spcBef>
                <a:spcPts val="0"/>
              </a:spcBef>
            </a:pPr>
            <a:r>
              <a:rPr lang="en-US" sz="2000" dirty="0" smtClean="0"/>
              <a:t>Led and managed by senior engineers who are employees</a:t>
            </a:r>
          </a:p>
          <a:p>
            <a:pPr lvl="1" eaLnBrk="1" hangingPunct="1">
              <a:lnSpc>
                <a:spcPct val="150000"/>
              </a:lnSpc>
              <a:spcBef>
                <a:spcPts val="0"/>
              </a:spcBef>
            </a:pPr>
            <a:r>
              <a:rPr lang="en-US" sz="2000" dirty="0" smtClean="0"/>
              <a:t>Even though they also assume the role of employers in many aspects of their relationships with their juniors</a:t>
            </a:r>
          </a:p>
          <a:p>
            <a:pPr lvl="1" eaLnBrk="1" hangingPunct="1">
              <a:lnSpc>
                <a:spcPct val="150000"/>
              </a:lnSpc>
              <a:spcBef>
                <a:spcPts val="0"/>
              </a:spcBef>
              <a:buFont typeface="Arial" charset="0"/>
              <a:buNone/>
            </a:pPr>
            <a:endParaRPr lang="en-US" sz="1800" dirty="0" smtClean="0"/>
          </a:p>
        </p:txBody>
      </p:sp>
      <p:sp>
        <p:nvSpPr>
          <p:cNvPr id="102403" name="Slide Number Placeholder 4"/>
          <p:cNvSpPr>
            <a:spLocks noGrp="1"/>
          </p:cNvSpPr>
          <p:nvPr>
            <p:ph type="sldNum" sz="quarter" idx="12"/>
          </p:nvPr>
        </p:nvSpPr>
        <p:spPr bwMode="auto">
          <a:noFill/>
          <a:ln>
            <a:miter lim="800000"/>
            <a:headEnd/>
            <a:tailEnd/>
          </a:ln>
        </p:spPr>
        <p:txBody>
          <a:bodyPr/>
          <a:lstStyle/>
          <a:p>
            <a:fld id="{3F8C3576-EB7C-43FF-A8A5-EA687D69F955}" type="slidenum">
              <a:rPr lang="en-US" smtClean="0"/>
              <a:pPr/>
              <a:t>7</a:t>
            </a:fld>
            <a:endParaRPr lang="en-US" dirty="0" smtClean="0"/>
          </a:p>
        </p:txBody>
      </p:sp>
      <p:sp>
        <p:nvSpPr>
          <p:cNvPr id="6" name="Rectangle 2"/>
          <p:cNvSpPr txBox="1">
            <a:spLocks noChangeArrowheads="1"/>
          </p:cNvSpPr>
          <p:nvPr/>
        </p:nvSpPr>
        <p:spPr bwMode="auto">
          <a:xfrm>
            <a:off x="1219200" y="152400"/>
            <a:ext cx="7543800" cy="1143000"/>
          </a:xfrm>
          <a:prstGeom prst="rect">
            <a:avLst/>
          </a:prstGeom>
          <a:noFill/>
          <a:ln w="9525">
            <a:noFill/>
            <a:miter lim="800000"/>
            <a:headEnd/>
            <a:tailEnd/>
          </a:ln>
        </p:spPr>
        <p:txBody>
          <a:bodyPr anchor="ctr">
            <a:normAutofit fontScale="90000" lnSpcReduction="20000"/>
          </a:bodyPr>
          <a:lstStyle/>
          <a:p>
            <a:pPr marL="744538" indent="-744538" fontAlgn="auto">
              <a:spcAft>
                <a:spcPts val="0"/>
              </a:spcAft>
              <a:defRPr/>
            </a:pPr>
            <a:r>
              <a:rPr lang="en-US" sz="4400" b="1" dirty="0">
                <a:latin typeface="+mj-lt"/>
                <a:ea typeface="+mj-ea"/>
                <a:cs typeface="+mj-cs"/>
              </a:rPr>
              <a:t>3.1 The Engineer as a Professional Man</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31075" name="Rectangle 3"/>
          <p:cNvSpPr>
            <a:spLocks noGrp="1" noChangeArrowheads="1"/>
          </p:cNvSpPr>
          <p:nvPr>
            <p:ph idx="1"/>
          </p:nvPr>
        </p:nvSpPr>
        <p:spPr>
          <a:xfrm>
            <a:off x="1435608" y="1447800"/>
            <a:ext cx="7498080" cy="5181600"/>
          </a:xfrm>
        </p:spPr>
        <p:txBody>
          <a:bodyPr>
            <a:normAutofit lnSpcReduction="10000"/>
          </a:bodyPr>
          <a:lstStyle/>
          <a:p>
            <a:pPr lvl="1" eaLnBrk="1" hangingPunct="1">
              <a:lnSpc>
                <a:spcPct val="80000"/>
              </a:lnSpc>
            </a:pPr>
            <a:r>
              <a:rPr lang="en-US" sz="1800" dirty="0" smtClean="0"/>
              <a:t>Sabotage:</a:t>
            </a:r>
          </a:p>
          <a:p>
            <a:pPr lvl="2" eaLnBrk="1" hangingPunct="1">
              <a:lnSpc>
                <a:spcPct val="80000"/>
              </a:lnSpc>
            </a:pPr>
            <a:r>
              <a:rPr lang="en-US" sz="1800" dirty="0" smtClean="0"/>
              <a:t>A disgruntled employee unscrewed a pressure gauge and inserted a hose into it not realizing that it would cause immense damage</a:t>
            </a:r>
          </a:p>
          <a:p>
            <a:pPr lvl="1" eaLnBrk="1" hangingPunct="1">
              <a:lnSpc>
                <a:spcPct val="80000"/>
              </a:lnSpc>
            </a:pPr>
            <a:r>
              <a:rPr lang="en-US" sz="1800" dirty="0" smtClean="0"/>
              <a:t>Negligence:</a:t>
            </a:r>
          </a:p>
          <a:p>
            <a:pPr lvl="2" eaLnBrk="1" hangingPunct="1">
              <a:lnSpc>
                <a:spcPct val="80000"/>
              </a:lnSpc>
            </a:pPr>
            <a:r>
              <a:rPr lang="en-US" sz="1800" dirty="0" smtClean="0"/>
              <a:t>A new worker was to flush out some pipes &amp; filters. He closed the valves but failed to insert the safety disks to back up the valves in case they leaked. He knew that valves leaked but did not check for leaks: </a:t>
            </a:r>
            <a:r>
              <a:rPr lang="en-US" sz="1800" i="1" dirty="0" smtClean="0"/>
              <a:t>It was not my job!</a:t>
            </a:r>
            <a:r>
              <a:rPr lang="en-US" sz="1800" dirty="0" smtClean="0"/>
              <a:t> The safety disks were the responsibility of the maintenance dept., and the position of second-shift supervisor had been eliminated</a:t>
            </a:r>
          </a:p>
          <a:p>
            <a:pPr lvl="1" eaLnBrk="1" hangingPunct="1">
              <a:lnSpc>
                <a:spcPct val="80000"/>
              </a:lnSpc>
            </a:pPr>
            <a:r>
              <a:rPr lang="en-US" sz="1800" dirty="0" smtClean="0"/>
              <a:t>By the time they noticed a gauge showing mounting pressure and began to feel the sting of leaking gas, their emergency procedures were unavailable:</a:t>
            </a:r>
          </a:p>
          <a:p>
            <a:pPr lvl="2" eaLnBrk="1" hangingPunct="1">
              <a:lnSpc>
                <a:spcPct val="80000"/>
              </a:lnSpc>
            </a:pPr>
            <a:r>
              <a:rPr lang="en-US" sz="1800" dirty="0" smtClean="0"/>
              <a:t>A venting gas scrubber to neutralize the gas was shut down because it was assumed to be unnecessary during times when production was suspended</a:t>
            </a:r>
          </a:p>
          <a:p>
            <a:pPr lvl="2" eaLnBrk="1" hangingPunct="1">
              <a:lnSpc>
                <a:spcPct val="80000"/>
              </a:lnSpc>
            </a:pPr>
            <a:r>
              <a:rPr lang="en-US" sz="1800" dirty="0" smtClean="0"/>
              <a:t>Flare tower to burn off escaping gas missed by the scrubber was inoperable because a section of the pipe connecting it to the tank was being repaired</a:t>
            </a:r>
          </a:p>
          <a:p>
            <a:pPr lvl="2" eaLnBrk="1" hangingPunct="1">
              <a:lnSpc>
                <a:spcPct val="80000"/>
              </a:lnSpc>
            </a:pPr>
            <a:r>
              <a:rPr lang="en-US" sz="1800" dirty="0" smtClean="0"/>
              <a:t>Workers sprayed water 100 ft to the air but the stack was 120 ft</a:t>
            </a:r>
          </a:p>
          <a:p>
            <a:pPr lvl="2" eaLnBrk="1" hangingPunct="1">
              <a:lnSpc>
                <a:spcPct val="80000"/>
              </a:lnSpc>
            </a:pPr>
            <a:r>
              <a:rPr lang="en-US" sz="1800" dirty="0" smtClean="0"/>
              <a:t>Within 2 hours , most of the chemicals had escaped and form a deadly cloud over hundreds of thousands of people in Bhopal</a:t>
            </a:r>
          </a:p>
        </p:txBody>
      </p:sp>
      <p:sp>
        <p:nvSpPr>
          <p:cNvPr id="131076" name="Slide Number Placeholder 4"/>
          <p:cNvSpPr>
            <a:spLocks noGrp="1"/>
          </p:cNvSpPr>
          <p:nvPr>
            <p:ph type="sldNum" sz="quarter" idx="12"/>
          </p:nvPr>
        </p:nvSpPr>
        <p:spPr bwMode="auto">
          <a:noFill/>
          <a:ln>
            <a:miter lim="800000"/>
            <a:headEnd/>
            <a:tailEnd/>
          </a:ln>
        </p:spPr>
        <p:txBody>
          <a:bodyPr/>
          <a:lstStyle/>
          <a:p>
            <a:fld id="{E80F1564-7785-4343-881A-6BD8670FF4CC}" type="slidenum">
              <a:rPr lang="en-US" smtClean="0"/>
              <a:pPr/>
              <a:t>70</a:t>
            </a:fld>
            <a:endParaRPr lang="en-US"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32099" name="Rectangle 3"/>
          <p:cNvSpPr>
            <a:spLocks noGrp="1" noChangeArrowheads="1"/>
          </p:cNvSpPr>
          <p:nvPr>
            <p:ph idx="1"/>
          </p:nvPr>
        </p:nvSpPr>
        <p:spPr/>
        <p:txBody>
          <a:bodyPr>
            <a:normAutofit/>
          </a:bodyPr>
          <a:lstStyle/>
          <a:p>
            <a:pPr lvl="1" eaLnBrk="1" hangingPunct="1">
              <a:lnSpc>
                <a:spcPct val="80000"/>
              </a:lnSpc>
            </a:pPr>
            <a:r>
              <a:rPr lang="en-US" sz="2000" dirty="0" smtClean="0"/>
              <a:t>there were thousands of squatters in the areas surrounding the plant with hopes to find employment as well to take advantage of available electricity and water</a:t>
            </a:r>
          </a:p>
          <a:p>
            <a:pPr lvl="1" eaLnBrk="1" hangingPunct="1">
              <a:lnSpc>
                <a:spcPct val="80000"/>
              </a:lnSpc>
            </a:pPr>
            <a:r>
              <a:rPr lang="en-US" sz="2000" dirty="0" smtClean="0"/>
              <a:t>None of the squatters had been officially informed of the danger posed by the chemicals produced next door to them</a:t>
            </a:r>
          </a:p>
          <a:p>
            <a:pPr lvl="1" eaLnBrk="1" hangingPunct="1">
              <a:lnSpc>
                <a:spcPct val="80000"/>
              </a:lnSpc>
            </a:pPr>
            <a:r>
              <a:rPr lang="en-US" sz="2000" dirty="0" smtClean="0"/>
              <a:t>No emergency drills</a:t>
            </a:r>
          </a:p>
          <a:p>
            <a:pPr lvl="1" eaLnBrk="1" hangingPunct="1">
              <a:lnSpc>
                <a:spcPct val="80000"/>
              </a:lnSpc>
            </a:pPr>
            <a:r>
              <a:rPr lang="en-US" sz="2000" dirty="0" smtClean="0"/>
              <a:t>No evacuation plans</a:t>
            </a:r>
          </a:p>
        </p:txBody>
      </p:sp>
      <p:sp>
        <p:nvSpPr>
          <p:cNvPr id="132100" name="Slide Number Placeholder 4"/>
          <p:cNvSpPr>
            <a:spLocks noGrp="1"/>
          </p:cNvSpPr>
          <p:nvPr>
            <p:ph type="sldNum" sz="quarter" idx="12"/>
          </p:nvPr>
        </p:nvSpPr>
        <p:spPr bwMode="auto">
          <a:noFill/>
          <a:ln>
            <a:miter lim="800000"/>
            <a:headEnd/>
            <a:tailEnd/>
          </a:ln>
        </p:spPr>
        <p:txBody>
          <a:bodyPr/>
          <a:lstStyle/>
          <a:p>
            <a:fld id="{4B571C8E-0D02-46ED-BDAC-DDFE608A35D9}" type="slidenum">
              <a:rPr lang="en-US" smtClean="0"/>
              <a:pPr/>
              <a:t>71</a:t>
            </a:fld>
            <a:endParaRPr lang="en-US"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normAutofit/>
          </a:bodyPr>
          <a:lstStyle/>
          <a:p>
            <a:pPr eaLnBrk="1" hangingPunct="1"/>
            <a:r>
              <a:rPr lang="en-US" dirty="0" smtClean="0"/>
              <a:t>Question of Moral Responsibility</a:t>
            </a:r>
          </a:p>
        </p:txBody>
      </p:sp>
      <p:sp>
        <p:nvSpPr>
          <p:cNvPr id="133123" name="Rectangle 3"/>
          <p:cNvSpPr>
            <a:spLocks noGrp="1" noChangeArrowheads="1"/>
          </p:cNvSpPr>
          <p:nvPr>
            <p:ph idx="1"/>
          </p:nvPr>
        </p:nvSpPr>
        <p:spPr/>
        <p:txBody>
          <a:bodyPr/>
          <a:lstStyle/>
          <a:p>
            <a:pPr eaLnBrk="1" hangingPunct="1">
              <a:lnSpc>
                <a:spcPct val="80000"/>
              </a:lnSpc>
            </a:pPr>
            <a:r>
              <a:rPr lang="en-US" sz="2400" dirty="0" smtClean="0"/>
              <a:t>What are the moral responsibilities of Multinational Corporations like Union Carbide?</a:t>
            </a:r>
          </a:p>
          <a:p>
            <a:pPr eaLnBrk="1" hangingPunct="1">
              <a:lnSpc>
                <a:spcPct val="80000"/>
              </a:lnSpc>
              <a:buFont typeface="Arial" charset="0"/>
              <a:buNone/>
            </a:pPr>
            <a:endParaRPr lang="en-US" sz="2400" dirty="0" smtClean="0"/>
          </a:p>
          <a:p>
            <a:pPr lvl="1" eaLnBrk="1" hangingPunct="1">
              <a:lnSpc>
                <a:spcPct val="80000"/>
              </a:lnSpc>
            </a:pPr>
            <a:r>
              <a:rPr lang="en-US" sz="2000" dirty="0" smtClean="0"/>
              <a:t>The view that actions are morally right within a particular society when they are approved by law, custom etc.</a:t>
            </a:r>
          </a:p>
          <a:p>
            <a:pPr lvl="1" eaLnBrk="1" hangingPunct="1">
              <a:lnSpc>
                <a:spcPct val="80000"/>
              </a:lnSpc>
              <a:buFont typeface="Arial" charset="0"/>
              <a:buNone/>
            </a:pPr>
            <a:endParaRPr lang="en-US" sz="2000" dirty="0" smtClean="0"/>
          </a:p>
          <a:p>
            <a:pPr lvl="1" eaLnBrk="1" hangingPunct="1">
              <a:lnSpc>
                <a:spcPct val="80000"/>
              </a:lnSpc>
            </a:pPr>
            <a:r>
              <a:rPr lang="en-US" sz="2000" dirty="0" smtClean="0"/>
              <a:t>Retains precisely the same practices endorsed at home, never making any adjustments to a new culture</a:t>
            </a:r>
          </a:p>
          <a:p>
            <a:pPr lvl="1" eaLnBrk="1" hangingPunct="1">
              <a:lnSpc>
                <a:spcPct val="80000"/>
              </a:lnSpc>
              <a:buFont typeface="Arial" charset="0"/>
              <a:buNone/>
            </a:pPr>
            <a:endParaRPr lang="en-US" sz="2000" dirty="0" smtClean="0"/>
          </a:p>
          <a:p>
            <a:pPr lvl="1" eaLnBrk="1" hangingPunct="1">
              <a:lnSpc>
                <a:spcPct val="80000"/>
              </a:lnSpc>
            </a:pPr>
            <a:r>
              <a:rPr lang="en-US" sz="2000" dirty="0" smtClean="0"/>
              <a:t>The view that moral judgments are contextual in that they are made in relation to a wide variety of factors including the customs of other cultures</a:t>
            </a:r>
          </a:p>
          <a:p>
            <a:pPr lvl="1" eaLnBrk="1" hangingPunct="1">
              <a:lnSpc>
                <a:spcPct val="80000"/>
              </a:lnSpc>
            </a:pPr>
            <a:endParaRPr lang="en-US" sz="2000" dirty="0" smtClean="0"/>
          </a:p>
          <a:p>
            <a:pPr lvl="1" eaLnBrk="1" hangingPunct="1">
              <a:lnSpc>
                <a:spcPct val="80000"/>
              </a:lnSpc>
              <a:buNone/>
            </a:pPr>
            <a:r>
              <a:rPr lang="en-US" sz="2000" dirty="0" smtClean="0"/>
              <a:t>Current issues : LYNAS, what is your opinions?</a:t>
            </a:r>
          </a:p>
        </p:txBody>
      </p:sp>
      <p:sp>
        <p:nvSpPr>
          <p:cNvPr id="133124" name="Slide Number Placeholder 4"/>
          <p:cNvSpPr>
            <a:spLocks noGrp="1"/>
          </p:cNvSpPr>
          <p:nvPr>
            <p:ph type="sldNum" sz="quarter" idx="12"/>
          </p:nvPr>
        </p:nvSpPr>
        <p:spPr bwMode="auto">
          <a:noFill/>
          <a:ln>
            <a:miter lim="800000"/>
            <a:headEnd/>
            <a:tailEnd/>
          </a:ln>
        </p:spPr>
        <p:txBody>
          <a:bodyPr/>
          <a:lstStyle/>
          <a:p>
            <a:fld id="{B1FA4D86-AEE1-4CDF-A145-C7072115ABA9}" type="slidenum">
              <a:rPr lang="en-US" smtClean="0"/>
              <a:pPr/>
              <a:t>72</a:t>
            </a:fld>
            <a:endParaRPr lang="en-US"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ctrTitle"/>
          </p:nvPr>
        </p:nvSpPr>
        <p:spPr>
          <a:xfrm>
            <a:off x="1143000" y="2084388"/>
            <a:ext cx="7315200" cy="1470025"/>
          </a:xfrm>
        </p:spPr>
        <p:txBody>
          <a:bodyPr/>
          <a:lstStyle/>
          <a:p>
            <a:pPr eaLnBrk="1" hangingPunct="1"/>
            <a:r>
              <a:rPr lang="en-US" sz="4000" dirty="0" smtClean="0"/>
              <a:t>Case Study #2 – Piper Alpha</a:t>
            </a:r>
            <a:endParaRPr lang="en-US" sz="4000" i="1" dirty="0" smtClean="0"/>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normAutofit fontScale="90000"/>
          </a:bodyPr>
          <a:lstStyle/>
          <a:p>
            <a:pPr eaLnBrk="1" hangingPunct="1"/>
            <a:r>
              <a:rPr lang="en-US" sz="4000" b="1" dirty="0" smtClean="0"/>
              <a:t>Case study 2: The Oil Rig Piper Alpha</a:t>
            </a:r>
            <a:endParaRPr lang="en-US" sz="4000" dirty="0" smtClean="0"/>
          </a:p>
        </p:txBody>
      </p:sp>
      <p:sp>
        <p:nvSpPr>
          <p:cNvPr id="135171" name="Rectangle 3"/>
          <p:cNvSpPr>
            <a:spLocks noGrp="1" noChangeArrowheads="1"/>
          </p:cNvSpPr>
          <p:nvPr>
            <p:ph idx="1"/>
          </p:nvPr>
        </p:nvSpPr>
        <p:spPr/>
        <p:txBody>
          <a:bodyPr/>
          <a:lstStyle/>
          <a:p>
            <a:pPr eaLnBrk="1" hangingPunct="1">
              <a:lnSpc>
                <a:spcPct val="80000"/>
              </a:lnSpc>
            </a:pPr>
            <a:r>
              <a:rPr lang="en-US" sz="2700" dirty="0" smtClean="0"/>
              <a:t>Piper Alpha was a North Sea oil production platform operated by Occidental Petroleum (Caledonia) Ltd. The rig began operation in producing crude oil in 1976 but later was converted to a gas production platform which had an impact later as the disaster unfolds</a:t>
            </a:r>
            <a:endParaRPr lang="en-US" sz="2000" dirty="0" smtClean="0"/>
          </a:p>
          <a:p>
            <a:pPr eaLnBrk="1" hangingPunct="1">
              <a:lnSpc>
                <a:spcPct val="80000"/>
              </a:lnSpc>
            </a:pPr>
            <a:r>
              <a:rPr lang="en-US" sz="2700" dirty="0" smtClean="0"/>
              <a:t>Piper Alpha produced crude oil and natural gas from 24 wells in 3 separate pipelines</a:t>
            </a:r>
            <a:endParaRPr lang="en-US" sz="2000" dirty="0" smtClean="0"/>
          </a:p>
          <a:p>
            <a:pPr eaLnBrk="1" hangingPunct="1">
              <a:lnSpc>
                <a:spcPct val="80000"/>
              </a:lnSpc>
            </a:pPr>
            <a:r>
              <a:rPr lang="en-US" sz="2700" dirty="0" smtClean="0"/>
              <a:t>The rig is located 193km off the north-east coast of Scotland and at that time it was the oldest platform in the North Sea oilfield </a:t>
            </a:r>
            <a:endParaRPr lang="en-US" sz="2000" dirty="0" smtClean="0"/>
          </a:p>
          <a:p>
            <a:pPr eaLnBrk="1" hangingPunct="1">
              <a:lnSpc>
                <a:spcPct val="80000"/>
              </a:lnSpc>
            </a:pPr>
            <a:r>
              <a:rPr lang="en-US" sz="2700" dirty="0" smtClean="0"/>
              <a:t>On the fateful day  6 July 1988, there were approximately 229 men working on the rig</a:t>
            </a:r>
            <a:endParaRPr lang="en-US" sz="2000" dirty="0" smtClean="0"/>
          </a:p>
        </p:txBody>
      </p:sp>
      <p:sp>
        <p:nvSpPr>
          <p:cNvPr id="135172" name="Slide Number Placeholder 4"/>
          <p:cNvSpPr>
            <a:spLocks noGrp="1"/>
          </p:cNvSpPr>
          <p:nvPr>
            <p:ph type="sldNum" sz="quarter" idx="12"/>
          </p:nvPr>
        </p:nvSpPr>
        <p:spPr bwMode="auto">
          <a:noFill/>
          <a:ln>
            <a:miter lim="800000"/>
            <a:headEnd/>
            <a:tailEnd/>
          </a:ln>
        </p:spPr>
        <p:txBody>
          <a:bodyPr/>
          <a:lstStyle/>
          <a:p>
            <a:fld id="{7D0B5104-4ADC-4139-8BF8-54011B85D4BC}" type="slidenum">
              <a:rPr lang="en-US" smtClean="0"/>
              <a:pPr/>
              <a:t>74</a:t>
            </a:fld>
            <a:endParaRPr lang="en-US"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36195" name="Rectangle 3"/>
          <p:cNvSpPr>
            <a:spLocks noGrp="1" noChangeArrowheads="1"/>
          </p:cNvSpPr>
          <p:nvPr>
            <p:ph idx="1"/>
          </p:nvPr>
        </p:nvSpPr>
        <p:spPr/>
        <p:txBody>
          <a:bodyPr>
            <a:normAutofit lnSpcReduction="10000"/>
          </a:bodyPr>
          <a:lstStyle/>
          <a:p>
            <a:pPr lvl="1" eaLnBrk="1" hangingPunct="1">
              <a:lnSpc>
                <a:spcPct val="80000"/>
              </a:lnSpc>
            </a:pPr>
            <a:r>
              <a:rPr lang="en-US" sz="2000" dirty="0" smtClean="0"/>
              <a:t>At 1200pm local time on the 6</a:t>
            </a:r>
            <a:r>
              <a:rPr lang="en-US" sz="2000" baseline="30000" dirty="0" smtClean="0"/>
              <a:t> </a:t>
            </a:r>
            <a:r>
              <a:rPr lang="en-US" sz="2000" dirty="0" smtClean="0"/>
              <a:t>July, one of the two condensate pumps that displaced condensate to the shore terminal had its ‘pressure safety valve’ removed for routine maintenance. Since it could not be returned to operation in time, the pipeline was temporarily sealed using a blank piece (disc). The duty engineer at that time certified the pump as non operational</a:t>
            </a:r>
            <a:endParaRPr lang="en-US" sz="1700" dirty="0" smtClean="0"/>
          </a:p>
          <a:p>
            <a:pPr lvl="1" eaLnBrk="1" hangingPunct="1">
              <a:lnSpc>
                <a:spcPct val="80000"/>
              </a:lnSpc>
            </a:pPr>
            <a:r>
              <a:rPr lang="en-US" sz="2000" dirty="0" smtClean="0"/>
              <a:t>At 6pm the day shift ended and the night shift commenced. There was not enough time or opportunity for the engineer to handover the certificate to the night shift operators so it was left on a desk in the control room. Nobody then knew of the temporarily sealing and that the condensate pump was not to be switched on at any cost</a:t>
            </a:r>
            <a:endParaRPr lang="en-US" sz="1700" dirty="0" smtClean="0"/>
          </a:p>
          <a:p>
            <a:pPr lvl="1" eaLnBrk="1" hangingPunct="1">
              <a:lnSpc>
                <a:spcPct val="80000"/>
              </a:lnSpc>
            </a:pPr>
            <a:r>
              <a:rPr lang="en-US" sz="2000" dirty="0" smtClean="0"/>
              <a:t>The Piper Alpha rig was fitted with an automatic fire fighting system which will turn on when a fire breaks out. On that day the fire pumps were set to manual. It appears that it was a regulation that the fire pumps be set to manual if there were divers in the sea in the vicinity of the rig as the suctions for the pumps might suck the divers in. This too had an impact later when the fire broke out</a:t>
            </a:r>
            <a:endParaRPr lang="en-US" sz="1700" dirty="0" smtClean="0"/>
          </a:p>
        </p:txBody>
      </p:sp>
      <p:sp>
        <p:nvSpPr>
          <p:cNvPr id="136196" name="Slide Number Placeholder 4"/>
          <p:cNvSpPr>
            <a:spLocks noGrp="1"/>
          </p:cNvSpPr>
          <p:nvPr>
            <p:ph type="sldNum" sz="quarter" idx="12"/>
          </p:nvPr>
        </p:nvSpPr>
        <p:spPr bwMode="auto">
          <a:noFill/>
          <a:ln>
            <a:miter lim="800000"/>
            <a:headEnd/>
            <a:tailEnd/>
          </a:ln>
        </p:spPr>
        <p:txBody>
          <a:bodyPr/>
          <a:lstStyle/>
          <a:p>
            <a:fld id="{898E6AFF-7424-4148-87A9-D2A502A4200D}" type="slidenum">
              <a:rPr lang="en-US" smtClean="0"/>
              <a:pPr/>
              <a:t>75</a:t>
            </a:fld>
            <a:endParaRPr lang="en-US" dirty="0"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37219" name="Rectangle 3"/>
          <p:cNvSpPr>
            <a:spLocks noGrp="1" noChangeArrowheads="1"/>
          </p:cNvSpPr>
          <p:nvPr>
            <p:ph idx="1"/>
          </p:nvPr>
        </p:nvSpPr>
        <p:spPr/>
        <p:txBody>
          <a:bodyPr>
            <a:normAutofit lnSpcReduction="10000"/>
          </a:bodyPr>
          <a:lstStyle/>
          <a:p>
            <a:pPr lvl="1" eaLnBrk="1" hangingPunct="1">
              <a:lnSpc>
                <a:spcPct val="80000"/>
              </a:lnSpc>
            </a:pPr>
            <a:r>
              <a:rPr lang="en-US" sz="2200" dirty="0" smtClean="0"/>
              <a:t>The condensate (natural gas liquid NGL) was being pumped with the only pump that was operational at that time and at 9.45pm, it stopped. Duty operators tried to start it up but failed. The entire operation depended on this only pump and as such the duty engineers only had a short time to restart the pump. Failing which the whole power supply will fail completely</a:t>
            </a:r>
            <a:endParaRPr lang="en-US" sz="1900" dirty="0" smtClean="0"/>
          </a:p>
          <a:p>
            <a:pPr lvl="1" eaLnBrk="1" hangingPunct="1">
              <a:lnSpc>
                <a:spcPct val="80000"/>
              </a:lnSpc>
            </a:pPr>
            <a:r>
              <a:rPr lang="en-US" sz="2200" dirty="0" smtClean="0"/>
              <a:t>At 9.55pm the condensate pump missing the pressure safety valve with the sealed pipe was started. Resulting in overpressure in the pipe and the extreme back pressure caused the pipe to rupture and an explosion ignited into a big fire</a:t>
            </a:r>
            <a:endParaRPr lang="en-US" sz="1900" dirty="0" smtClean="0"/>
          </a:p>
          <a:p>
            <a:pPr lvl="1" eaLnBrk="1" hangingPunct="1">
              <a:lnSpc>
                <a:spcPct val="80000"/>
              </a:lnSpc>
            </a:pPr>
            <a:r>
              <a:rPr lang="en-US" sz="2200" dirty="0" smtClean="0"/>
              <a:t>As the rig was not meant for gas production, the firewall was only designed to handle fire and not gas explosion. The bolted firewall buckled when the explosion occurred and the plates strewn all over and ruptured more pipes which poured more fuel into the fire</a:t>
            </a:r>
            <a:endParaRPr lang="en-US" sz="1900" dirty="0" smtClean="0"/>
          </a:p>
        </p:txBody>
      </p:sp>
      <p:sp>
        <p:nvSpPr>
          <p:cNvPr id="137220" name="Slide Number Placeholder 4"/>
          <p:cNvSpPr>
            <a:spLocks noGrp="1"/>
          </p:cNvSpPr>
          <p:nvPr>
            <p:ph type="sldNum" sz="quarter" idx="12"/>
          </p:nvPr>
        </p:nvSpPr>
        <p:spPr bwMode="auto">
          <a:noFill/>
          <a:ln>
            <a:miter lim="800000"/>
            <a:headEnd/>
            <a:tailEnd/>
          </a:ln>
        </p:spPr>
        <p:txBody>
          <a:bodyPr/>
          <a:lstStyle/>
          <a:p>
            <a:fld id="{ECCF0283-C378-43E4-9BB1-4229D4830E22}" type="slidenum">
              <a:rPr lang="en-US" smtClean="0"/>
              <a:pPr/>
              <a:t>76</a:t>
            </a:fld>
            <a:endParaRPr lang="en-US"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r>
              <a:rPr lang="en-US" b="1" dirty="0" smtClean="0"/>
              <a:t>What went wrong?</a:t>
            </a:r>
            <a:endParaRPr lang="en-US" dirty="0" smtClean="0"/>
          </a:p>
        </p:txBody>
      </p:sp>
      <p:sp>
        <p:nvSpPr>
          <p:cNvPr id="138243" name="Rectangle 3"/>
          <p:cNvSpPr>
            <a:spLocks noGrp="1" noChangeArrowheads="1"/>
          </p:cNvSpPr>
          <p:nvPr>
            <p:ph idx="1"/>
          </p:nvPr>
        </p:nvSpPr>
        <p:spPr/>
        <p:txBody>
          <a:bodyPr>
            <a:normAutofit lnSpcReduction="10000"/>
          </a:bodyPr>
          <a:lstStyle/>
          <a:p>
            <a:pPr lvl="1" eaLnBrk="1" hangingPunct="1">
              <a:lnSpc>
                <a:spcPct val="80000"/>
              </a:lnSpc>
            </a:pPr>
            <a:r>
              <a:rPr lang="en-US" sz="2400" dirty="0" smtClean="0"/>
              <a:t>Nobody could do anything as it happened very quickly despite the operators could hear the gas leaking and the alarms sounding.  Even though a custodian managed to press the emergency stop button to shutoff all valves in the sea lines ceasing all production of oil and gas, it was not helping</a:t>
            </a:r>
          </a:p>
          <a:p>
            <a:pPr lvl="1" eaLnBrk="1" hangingPunct="1">
              <a:lnSpc>
                <a:spcPct val="80000"/>
              </a:lnSpc>
            </a:pPr>
            <a:r>
              <a:rPr lang="en-US" sz="2400" dirty="0" smtClean="0"/>
              <a:t>The control room was deserted and there was total loss of control of emergency procedures. Nobody was giving instruction and taking charge of the situation</a:t>
            </a:r>
          </a:p>
          <a:p>
            <a:pPr lvl="1" eaLnBrk="1" hangingPunct="1">
              <a:lnSpc>
                <a:spcPct val="80000"/>
              </a:lnSpc>
            </a:pPr>
            <a:r>
              <a:rPr lang="en-US" sz="2400" dirty="0" smtClean="0"/>
              <a:t>What aggravated the situation was oil from two other fields the Tartan and Claymore continued to be pumped into Piper Alpha. The managers from both fields did not shut down operations. Piper Alpha would have burnt out its own fuel, but instead more fuel was pumped in</a:t>
            </a:r>
          </a:p>
          <a:p>
            <a:pPr lvl="1" eaLnBrk="1" hangingPunct="1">
              <a:lnSpc>
                <a:spcPct val="80000"/>
              </a:lnSpc>
            </a:pPr>
            <a:endParaRPr lang="en-US" sz="2200" dirty="0" smtClean="0"/>
          </a:p>
        </p:txBody>
      </p:sp>
      <p:sp>
        <p:nvSpPr>
          <p:cNvPr id="138244" name="Slide Number Placeholder 4"/>
          <p:cNvSpPr>
            <a:spLocks noGrp="1"/>
          </p:cNvSpPr>
          <p:nvPr>
            <p:ph type="sldNum" sz="quarter" idx="12"/>
          </p:nvPr>
        </p:nvSpPr>
        <p:spPr bwMode="auto">
          <a:noFill/>
          <a:ln>
            <a:miter lim="800000"/>
            <a:headEnd/>
            <a:tailEnd/>
          </a:ln>
        </p:spPr>
        <p:txBody>
          <a:bodyPr/>
          <a:lstStyle/>
          <a:p>
            <a:fld id="{9263BAB0-0C1C-4206-8679-ABD5EC6E86DA}" type="slidenum">
              <a:rPr lang="en-US" smtClean="0"/>
              <a:pPr/>
              <a:t>77</a:t>
            </a:fld>
            <a:endParaRPr lang="en-US" dirty="0"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r>
              <a:rPr lang="en-US" b="1" dirty="0" smtClean="0"/>
              <a:t>CASUALTIES</a:t>
            </a:r>
            <a:endParaRPr lang="en-US" dirty="0" smtClean="0"/>
          </a:p>
        </p:txBody>
      </p:sp>
      <p:sp>
        <p:nvSpPr>
          <p:cNvPr id="139267" name="Rectangle 3"/>
          <p:cNvSpPr>
            <a:spLocks noGrp="1" noChangeArrowheads="1"/>
          </p:cNvSpPr>
          <p:nvPr>
            <p:ph idx="1"/>
          </p:nvPr>
        </p:nvSpPr>
        <p:spPr/>
        <p:txBody>
          <a:bodyPr/>
          <a:lstStyle/>
          <a:p>
            <a:pPr eaLnBrk="1" hangingPunct="1"/>
            <a:r>
              <a:rPr lang="en-US" dirty="0" smtClean="0"/>
              <a:t>A total of 167 men perished in that disaster out of 229. 165 from the rig and 2 from a rescue boat that was there to evacuate the survivors</a:t>
            </a:r>
          </a:p>
          <a:p>
            <a:pPr eaLnBrk="1" hangingPunct="1"/>
            <a:r>
              <a:rPr lang="en-US" dirty="0" smtClean="0"/>
              <a:t>Most of them died because of suffocation due to toxic fumes that developed after the gas leak set off the blasts</a:t>
            </a:r>
            <a:endParaRPr lang="en-US" sz="2000" dirty="0" smtClean="0"/>
          </a:p>
          <a:p>
            <a:pPr lvl="1" eaLnBrk="1" hangingPunct="1"/>
            <a:endParaRPr lang="en-US" sz="1800" dirty="0" smtClean="0"/>
          </a:p>
        </p:txBody>
      </p:sp>
      <p:sp>
        <p:nvSpPr>
          <p:cNvPr id="139268" name="Slide Number Placeholder 4"/>
          <p:cNvSpPr>
            <a:spLocks noGrp="1"/>
          </p:cNvSpPr>
          <p:nvPr>
            <p:ph type="sldNum" sz="quarter" idx="12"/>
          </p:nvPr>
        </p:nvSpPr>
        <p:spPr bwMode="auto">
          <a:noFill/>
          <a:ln>
            <a:miter lim="800000"/>
            <a:headEnd/>
            <a:tailEnd/>
          </a:ln>
        </p:spPr>
        <p:txBody>
          <a:bodyPr/>
          <a:lstStyle/>
          <a:p>
            <a:fld id="{CB7B75D9-E9D6-4CA5-B0E0-B8D1AF63ACA0}" type="slidenum">
              <a:rPr lang="en-US" smtClean="0"/>
              <a:pPr/>
              <a:t>78</a:t>
            </a:fld>
            <a:endParaRPr lang="en-US" dirty="0"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r>
              <a:rPr lang="en-US" b="1" dirty="0" smtClean="0"/>
              <a:t>Lessons Learnt</a:t>
            </a:r>
          </a:p>
        </p:txBody>
      </p:sp>
      <p:sp>
        <p:nvSpPr>
          <p:cNvPr id="140291" name="Rectangle 3"/>
          <p:cNvSpPr>
            <a:spLocks noGrp="1" noChangeArrowheads="1"/>
          </p:cNvSpPr>
          <p:nvPr>
            <p:ph idx="1"/>
          </p:nvPr>
        </p:nvSpPr>
        <p:spPr/>
        <p:txBody>
          <a:bodyPr>
            <a:normAutofit/>
          </a:bodyPr>
          <a:lstStyle/>
          <a:p>
            <a:pPr lvl="1" eaLnBrk="1" hangingPunct="1"/>
            <a:r>
              <a:rPr lang="en-US" sz="2600" dirty="0" smtClean="0"/>
              <a:t>It was the lack of knowledge on the status of the pumps that lead the manager to assume the condensate pump was good to be started </a:t>
            </a:r>
            <a:endParaRPr lang="en-US" sz="2200" dirty="0" smtClean="0"/>
          </a:p>
          <a:p>
            <a:pPr lvl="1" eaLnBrk="1" hangingPunct="1"/>
            <a:r>
              <a:rPr lang="en-US" sz="2600" dirty="0" smtClean="0"/>
              <a:t>The structural design of the rig especially the firewall which was meant to be for oil production was not refurbished to cater for gas production</a:t>
            </a:r>
            <a:endParaRPr lang="en-US" sz="2200" dirty="0" smtClean="0"/>
          </a:p>
          <a:p>
            <a:pPr lvl="1" eaLnBrk="1" hangingPunct="1"/>
            <a:r>
              <a:rPr lang="en-US" sz="2600" dirty="0" smtClean="0"/>
              <a:t>The automatic fire pumps were set on manual and hampered the firefighting action</a:t>
            </a:r>
            <a:endParaRPr lang="en-US" sz="2200" dirty="0" smtClean="0"/>
          </a:p>
          <a:p>
            <a:pPr lvl="1" eaLnBrk="1" hangingPunct="1"/>
            <a:r>
              <a:rPr lang="en-US" sz="2600" dirty="0" smtClean="0"/>
              <a:t>Control room deserted caused chaos and lacking in supervision on emergency evacuation and firefighting</a:t>
            </a:r>
            <a:endParaRPr lang="en-US" sz="2200" dirty="0" smtClean="0"/>
          </a:p>
        </p:txBody>
      </p:sp>
      <p:sp>
        <p:nvSpPr>
          <p:cNvPr id="140292" name="Slide Number Placeholder 4"/>
          <p:cNvSpPr>
            <a:spLocks noGrp="1"/>
          </p:cNvSpPr>
          <p:nvPr>
            <p:ph type="sldNum" sz="quarter" idx="12"/>
          </p:nvPr>
        </p:nvSpPr>
        <p:spPr bwMode="auto">
          <a:noFill/>
          <a:ln>
            <a:miter lim="800000"/>
            <a:headEnd/>
            <a:tailEnd/>
          </a:ln>
        </p:spPr>
        <p:txBody>
          <a:bodyPr/>
          <a:lstStyle/>
          <a:p>
            <a:fld id="{B4B6A17E-7894-4220-A096-C43727AC0704}" type="slidenum">
              <a:rPr lang="en-US" smtClean="0"/>
              <a:pPr/>
              <a:t>79</a:t>
            </a:fld>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4538" lvl="0" indent="-744538">
              <a:defRPr/>
            </a:pPr>
            <a:r>
              <a:rPr lang="en-US" sz="4000" b="1" dirty="0">
                <a:solidFill>
                  <a:prstClr val="black"/>
                </a:solidFill>
                <a:effectLst/>
                <a:ea typeface="+mn-ea"/>
                <a:cs typeface="Arial" charset="0"/>
              </a:rPr>
              <a:t>3.1 The Engineer as a Professional Man</a:t>
            </a:r>
            <a:br>
              <a:rPr lang="en-US" sz="4000" b="1" dirty="0">
                <a:solidFill>
                  <a:prstClr val="black"/>
                </a:solidFill>
                <a:effectLst/>
                <a:ea typeface="+mn-ea"/>
                <a:cs typeface="Arial" charset="0"/>
              </a:rPr>
            </a:br>
            <a:endParaRPr lang="en-MY" dirty="0"/>
          </a:p>
        </p:txBody>
      </p:sp>
      <p:sp>
        <p:nvSpPr>
          <p:cNvPr id="3" name="Content Placeholder 2"/>
          <p:cNvSpPr>
            <a:spLocks noGrp="1"/>
          </p:cNvSpPr>
          <p:nvPr>
            <p:ph idx="1"/>
          </p:nvPr>
        </p:nvSpPr>
        <p:spPr/>
        <p:txBody>
          <a:bodyPr>
            <a:normAutofit/>
          </a:bodyPr>
          <a:lstStyle/>
          <a:p>
            <a:pPr lvl="0">
              <a:lnSpc>
                <a:spcPct val="150000"/>
              </a:lnSpc>
              <a:buClr>
                <a:srgbClr val="3891A7"/>
              </a:buClr>
            </a:pPr>
            <a:r>
              <a:rPr lang="en-US" sz="2400" dirty="0">
                <a:solidFill>
                  <a:prstClr val="black"/>
                </a:solidFill>
              </a:rPr>
              <a:t>The more senior engineers tend to be concerned with the leadership and management of large resources of men, materials and finance over which they have control</a:t>
            </a:r>
          </a:p>
          <a:p>
            <a:pPr lvl="0">
              <a:lnSpc>
                <a:spcPct val="150000"/>
              </a:lnSpc>
              <a:buClr>
                <a:srgbClr val="3891A7"/>
              </a:buClr>
              <a:buNone/>
            </a:pPr>
            <a:endParaRPr lang="en-US" sz="2400" dirty="0">
              <a:solidFill>
                <a:prstClr val="black"/>
              </a:solidFill>
            </a:endParaRPr>
          </a:p>
          <a:p>
            <a:pPr lvl="0">
              <a:lnSpc>
                <a:spcPct val="150000"/>
              </a:lnSpc>
              <a:buClr>
                <a:srgbClr val="3891A7"/>
              </a:buClr>
            </a:pPr>
            <a:r>
              <a:rPr lang="en-US" sz="2400" dirty="0">
                <a:solidFill>
                  <a:prstClr val="black"/>
                </a:solidFill>
              </a:rPr>
              <a:t>The juniors will be more involved in the detailed technical practice of the profession </a:t>
            </a:r>
          </a:p>
        </p:txBody>
      </p:sp>
      <p:sp>
        <p:nvSpPr>
          <p:cNvPr id="4" name="Slide Number Placeholder 3"/>
          <p:cNvSpPr>
            <a:spLocks noGrp="1"/>
          </p:cNvSpPr>
          <p:nvPr>
            <p:ph type="sldNum" sz="quarter" idx="12"/>
          </p:nvPr>
        </p:nvSpPr>
        <p:spPr/>
        <p:txBody>
          <a:bodyPr/>
          <a:lstStyle/>
          <a:p>
            <a:pPr>
              <a:defRPr/>
            </a:pPr>
            <a:fld id="{EBE7FE4D-4277-4902-832C-A3B9FE27B076}" type="slidenum">
              <a:rPr lang="en-US" smtClean="0"/>
              <a:pPr>
                <a:defRPr/>
              </a:pPr>
              <a:t>8</a:t>
            </a:fld>
            <a:endParaRPr lang="en-US" dirty="0"/>
          </a:p>
        </p:txBody>
      </p:sp>
    </p:spTree>
    <p:extLst>
      <p:ext uri="{BB962C8B-B14F-4D97-AF65-F5344CB8AC3E}">
        <p14:creationId xmlns:p14="http://schemas.microsoft.com/office/powerpoint/2010/main" xmlns="" val="295235997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2514600" y="2514600"/>
            <a:ext cx="6629400" cy="1470025"/>
          </a:xfrm>
        </p:spPr>
        <p:txBody>
          <a:bodyPr/>
          <a:lstStyle/>
          <a:p>
            <a:pPr eaLnBrk="1" hangingPunct="1"/>
            <a:r>
              <a:rPr lang="en-US" dirty="0" smtClean="0"/>
              <a:t>………….</a:t>
            </a:r>
            <a:r>
              <a:rPr lang="en-US" sz="4000" i="1" dirty="0" smtClean="0"/>
              <a:t>End of Chapter 3</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143000" y="274638"/>
            <a:ext cx="7543800" cy="1143000"/>
          </a:xfrm>
        </p:spPr>
        <p:txBody>
          <a:bodyPr rtlCol="0">
            <a:normAutofit fontScale="90000"/>
          </a:bodyPr>
          <a:lstStyle/>
          <a:p>
            <a:pPr marL="690563" indent="-690563" eaLnBrk="1" fontAlgn="auto" hangingPunct="1">
              <a:spcAft>
                <a:spcPts val="0"/>
              </a:spcAft>
              <a:defRPr/>
            </a:pPr>
            <a:r>
              <a:rPr lang="en-US" b="1" dirty="0" smtClean="0"/>
              <a:t>3.1 The Engineer as a Professional Man</a:t>
            </a:r>
          </a:p>
        </p:txBody>
      </p:sp>
      <p:sp>
        <p:nvSpPr>
          <p:cNvPr id="103426" name="Rectangle 3"/>
          <p:cNvSpPr>
            <a:spLocks noGrp="1" noChangeArrowheads="1"/>
          </p:cNvSpPr>
          <p:nvPr>
            <p:ph idx="1"/>
          </p:nvPr>
        </p:nvSpPr>
        <p:spPr/>
        <p:txBody>
          <a:bodyPr>
            <a:normAutofit fontScale="92500"/>
          </a:bodyPr>
          <a:lstStyle/>
          <a:p>
            <a:pPr algn="just" eaLnBrk="1" hangingPunct="1">
              <a:lnSpc>
                <a:spcPct val="160000"/>
              </a:lnSpc>
            </a:pPr>
            <a:r>
              <a:rPr lang="en-US" sz="2400" dirty="0" smtClean="0"/>
              <a:t>In today’s context in major organizations the technical direction comes from higher boards that are formed within the organization to provide guidance and direction in line with the organization’s over arching goals and objectives</a:t>
            </a:r>
          </a:p>
          <a:p>
            <a:pPr algn="just" eaLnBrk="1" hangingPunct="1">
              <a:lnSpc>
                <a:spcPct val="160000"/>
              </a:lnSpc>
              <a:buFont typeface="Arial" charset="0"/>
              <a:buNone/>
            </a:pPr>
            <a:endParaRPr lang="en-US" sz="2400" dirty="0" smtClean="0"/>
          </a:p>
          <a:p>
            <a:pPr algn="just" eaLnBrk="1" hangingPunct="1">
              <a:lnSpc>
                <a:spcPct val="160000"/>
              </a:lnSpc>
            </a:pPr>
            <a:r>
              <a:rPr lang="en-US" sz="2400" dirty="0" smtClean="0"/>
              <a:t>These directions and guidelines cascade down to the middle management who translates the actions and the lower rung to execute the action plans</a:t>
            </a:r>
          </a:p>
          <a:p>
            <a:pPr eaLnBrk="1" hangingPunct="1">
              <a:lnSpc>
                <a:spcPct val="80000"/>
              </a:lnSpc>
              <a:buFont typeface="Arial" charset="0"/>
              <a:buNone/>
            </a:pPr>
            <a:endParaRPr lang="en-US" sz="2000" dirty="0" smtClean="0"/>
          </a:p>
          <a:p>
            <a:pPr eaLnBrk="1" hangingPunct="1">
              <a:lnSpc>
                <a:spcPct val="80000"/>
              </a:lnSpc>
            </a:pPr>
            <a:endParaRPr lang="en-US" sz="2000" dirty="0" smtClean="0"/>
          </a:p>
        </p:txBody>
      </p:sp>
      <p:sp>
        <p:nvSpPr>
          <p:cNvPr id="103427" name="Slide Number Placeholder 4"/>
          <p:cNvSpPr>
            <a:spLocks noGrp="1"/>
          </p:cNvSpPr>
          <p:nvPr>
            <p:ph type="sldNum" sz="quarter" idx="12"/>
          </p:nvPr>
        </p:nvSpPr>
        <p:spPr bwMode="auto">
          <a:noFill/>
          <a:ln>
            <a:miter lim="800000"/>
            <a:headEnd/>
            <a:tailEnd/>
          </a:ln>
        </p:spPr>
        <p:txBody>
          <a:bodyPr/>
          <a:lstStyle/>
          <a:p>
            <a:fld id="{C4259352-DDE3-4CE8-8537-3811C7F94B08}" type="slidenum">
              <a:rPr lang="en-US" smtClean="0"/>
              <a:pPr/>
              <a:t>9</a:t>
            </a:fld>
            <a:endParaRPr lang="en-US" dirty="0" smtClean="0"/>
          </a:p>
        </p:txBody>
      </p:sp>
    </p:spTree>
  </p:cSld>
  <p:clrMapOvr>
    <a:masterClrMapping/>
  </p:clrMapOvr>
  <p:timing>
    <p:tnLst>
      <p:par>
        <p:cTn id="1" dur="indefinite" restart="never" nodeType="tmRoot"/>
      </p:par>
    </p:tnLst>
  </p:timing>
</p:sld>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7.xml><?xml version="1.0" encoding="utf-8"?>
<a:theme xmlns:a="http://schemas.openxmlformats.org/drawingml/2006/main" name="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8.xml><?xml version="1.0" encoding="utf-8"?>
<a:theme xmlns:a="http://schemas.openxmlformats.org/drawingml/2006/main" name="2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1537</TotalTime>
  <Words>4930</Words>
  <Application>Microsoft Office PowerPoint</Application>
  <PresentationFormat>On-screen Show (4:3)</PresentationFormat>
  <Paragraphs>464</Paragraphs>
  <Slides>80</Slides>
  <Notes>0</Notes>
  <HiddenSlides>0</HiddenSlides>
  <MMClips>0</MMClips>
  <ScaleCrop>false</ScaleCrop>
  <HeadingPairs>
    <vt:vector size="4" baseType="variant">
      <vt:variant>
        <vt:lpstr>Theme</vt:lpstr>
      </vt:variant>
      <vt:variant>
        <vt:i4>8</vt:i4>
      </vt:variant>
      <vt:variant>
        <vt:lpstr>Slide Titles</vt:lpstr>
      </vt:variant>
      <vt:variant>
        <vt:i4>80</vt:i4>
      </vt:variant>
    </vt:vector>
  </HeadingPairs>
  <TitlesOfParts>
    <vt:vector size="88" baseType="lpstr">
      <vt:lpstr>3_Office Theme</vt:lpstr>
      <vt:lpstr>4_Office Theme</vt:lpstr>
      <vt:lpstr>5_Office Theme</vt:lpstr>
      <vt:lpstr>6_Office Theme</vt:lpstr>
      <vt:lpstr>7_Office Theme</vt:lpstr>
      <vt:lpstr>Solstice</vt:lpstr>
      <vt:lpstr>1_Solstice</vt:lpstr>
      <vt:lpstr>2_Solstice</vt:lpstr>
      <vt:lpstr>CHAPTER 3  PROFESSIONAL ETHICS</vt:lpstr>
      <vt:lpstr>Chapter 3 Professional Ethics</vt:lpstr>
      <vt:lpstr>3.0 Professional Ethics</vt:lpstr>
      <vt:lpstr>3.1 The Engineer as a Professional Man</vt:lpstr>
      <vt:lpstr>3.1 The Engineer as a Professional Man</vt:lpstr>
      <vt:lpstr>3.1 The Engineer as a Professional Man</vt:lpstr>
      <vt:lpstr>Slide 7</vt:lpstr>
      <vt:lpstr>3.1 The Engineer as a Professional Man </vt:lpstr>
      <vt:lpstr>3.1 The Engineer as a Professional Man</vt:lpstr>
      <vt:lpstr>3.1 The Engineer as a Professional Man</vt:lpstr>
      <vt:lpstr>3.1 The Engineer as a Professional Man</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3.2 Engineering Ethics &amp; Professionalism</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 Code of Ethics</vt:lpstr>
      <vt:lpstr>3.3.1 Board of Engineers’  Code of Professional Conduct</vt:lpstr>
      <vt:lpstr>3.3.1 Board of Engineers’  Code of Professional Conduct</vt:lpstr>
      <vt:lpstr>3.3.1 Board of Engineers’ Code of Professional Conduct</vt:lpstr>
      <vt:lpstr>3.3.2 IEM Code of Ethics</vt:lpstr>
      <vt:lpstr>3.3.2 IEM Code of Ethics</vt:lpstr>
      <vt:lpstr>3.4 Engineers &amp;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3.4 Engineers and Society</vt:lpstr>
      <vt:lpstr>3.5 Global Ethics in Engineering Organizations</vt:lpstr>
      <vt:lpstr>3.5 Global Ethics in Engineering Organizations</vt:lpstr>
      <vt:lpstr>3.5 Global Ethics in Engineering Organizations</vt:lpstr>
      <vt:lpstr>3.6 Case Studies</vt:lpstr>
      <vt:lpstr>Case Study #1 – Bhopal Tragedy</vt:lpstr>
      <vt:lpstr>Case study #1: BHOPAL</vt:lpstr>
      <vt:lpstr>What went wrong?</vt:lpstr>
      <vt:lpstr>What went wrong?</vt:lpstr>
      <vt:lpstr>What went wrong?</vt:lpstr>
      <vt:lpstr>What went wrong?</vt:lpstr>
      <vt:lpstr>Question of Moral Responsibility</vt:lpstr>
      <vt:lpstr>Case Study #2 – Piper Alpha</vt:lpstr>
      <vt:lpstr>Case study 2: The Oil Rig Piper Alpha</vt:lpstr>
      <vt:lpstr>What went wrong?</vt:lpstr>
      <vt:lpstr>What went wrong?</vt:lpstr>
      <vt:lpstr>What went wrong?</vt:lpstr>
      <vt:lpstr>CASUALTIES</vt:lpstr>
      <vt:lpstr>Lessons Learnt</vt:lpstr>
      <vt:lpstr>………….End of Chapter 3</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Toshiba</cp:lastModifiedBy>
  <cp:revision>140</cp:revision>
  <dcterms:created xsi:type="dcterms:W3CDTF">2005-08-01T08:14:13Z</dcterms:created>
  <dcterms:modified xsi:type="dcterms:W3CDTF">2016-07-12T07:44:57Z</dcterms:modified>
</cp:coreProperties>
</file>