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s/slide47.xml" ContentType="application/vnd.openxmlformats-officedocument.presentationml.slide+xml"/>
  <Override PartName="/ppt/theme/theme5.xml" ContentType="application/vnd.openxmlformats-officedocument.them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 id="2147483702" r:id="rId2"/>
    <p:sldMasterId id="2147483791" r:id="rId3"/>
  </p:sldMasterIdLst>
  <p:notesMasterIdLst>
    <p:notesMasterId r:id="rId59"/>
  </p:notesMasterIdLst>
  <p:handoutMasterIdLst>
    <p:handoutMasterId r:id="rId60"/>
  </p:handoutMasterIdLst>
  <p:sldIdLst>
    <p:sldId id="324" r:id="rId4"/>
    <p:sldId id="334" r:id="rId5"/>
    <p:sldId id="352" r:id="rId6"/>
    <p:sldId id="346" r:id="rId7"/>
    <p:sldId id="286" r:id="rId8"/>
    <p:sldId id="405" r:id="rId9"/>
    <p:sldId id="383" r:id="rId10"/>
    <p:sldId id="411" r:id="rId11"/>
    <p:sldId id="384" r:id="rId12"/>
    <p:sldId id="397" r:id="rId13"/>
    <p:sldId id="385" r:id="rId14"/>
    <p:sldId id="386" r:id="rId15"/>
    <p:sldId id="387" r:id="rId16"/>
    <p:sldId id="388" r:id="rId17"/>
    <p:sldId id="389" r:id="rId18"/>
    <p:sldId id="390" r:id="rId19"/>
    <p:sldId id="391" r:id="rId20"/>
    <p:sldId id="392" r:id="rId21"/>
    <p:sldId id="393" r:id="rId22"/>
    <p:sldId id="394" r:id="rId23"/>
    <p:sldId id="395" r:id="rId24"/>
    <p:sldId id="396" r:id="rId25"/>
    <p:sldId id="412" r:id="rId26"/>
    <p:sldId id="398" r:id="rId27"/>
    <p:sldId id="399" r:id="rId28"/>
    <p:sldId id="401" r:id="rId29"/>
    <p:sldId id="402" r:id="rId30"/>
    <p:sldId id="403" r:id="rId31"/>
    <p:sldId id="404" r:id="rId32"/>
    <p:sldId id="406" r:id="rId33"/>
    <p:sldId id="407" r:id="rId34"/>
    <p:sldId id="408" r:id="rId35"/>
    <p:sldId id="409" r:id="rId36"/>
    <p:sldId id="413" r:id="rId37"/>
    <p:sldId id="410" r:id="rId38"/>
    <p:sldId id="414" r:id="rId39"/>
    <p:sldId id="415" r:id="rId40"/>
    <p:sldId id="417" r:id="rId41"/>
    <p:sldId id="418" r:id="rId42"/>
    <p:sldId id="419" r:id="rId43"/>
    <p:sldId id="420" r:id="rId44"/>
    <p:sldId id="421" r:id="rId45"/>
    <p:sldId id="422" r:id="rId46"/>
    <p:sldId id="423" r:id="rId47"/>
    <p:sldId id="424" r:id="rId48"/>
    <p:sldId id="425" r:id="rId49"/>
    <p:sldId id="426" r:id="rId50"/>
    <p:sldId id="428" r:id="rId51"/>
    <p:sldId id="427" r:id="rId52"/>
    <p:sldId id="429" r:id="rId53"/>
    <p:sldId id="430" r:id="rId54"/>
    <p:sldId id="431" r:id="rId55"/>
    <p:sldId id="434" r:id="rId56"/>
    <p:sldId id="435" r:id="rId57"/>
    <p:sldId id="345" r:id="rId5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000099"/>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8861" autoAdjust="0"/>
    <p:restoredTop sz="94677" autoAdjust="0"/>
  </p:normalViewPr>
  <p:slideViewPr>
    <p:cSldViewPr>
      <p:cViewPr varScale="1">
        <p:scale>
          <a:sx n="70" d="100"/>
          <a:sy n="70" d="100"/>
        </p:scale>
        <p:origin x="-96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082"/>
    </p:cViewPr>
  </p:sorterViewPr>
  <p:notesViewPr>
    <p:cSldViewPr>
      <p:cViewPr varScale="1">
        <p:scale>
          <a:sx n="56" d="100"/>
          <a:sy n="56" d="100"/>
        </p:scale>
        <p:origin x="-2544"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theme" Target="theme/theme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61"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tableStyles" Target="tableStyles.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8D78CDC-3E97-4B8C-9851-C989A0F4C399}"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7885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42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7885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885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885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984096D9-4700-4C34-A522-150D11F5876B}" type="slidenum">
              <a:rPr lang="en-US"/>
              <a:pPr>
                <a:defRPr/>
              </a:pPr>
              <a:t>‹#›</a:t>
            </a:fld>
            <a:endParaRPr lang="en-US"/>
          </a:p>
        </p:txBody>
      </p:sp>
    </p:spTree>
    <p:extLst>
      <p:ext uri="{BB962C8B-B14F-4D97-AF65-F5344CB8AC3E}">
        <p14:creationId xmlns="" xmlns:p14="http://schemas.microsoft.com/office/powerpoint/2010/main" val="331021598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5B660B0-DF08-45C2-B93F-1D05764D559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7C43E5F-4B95-4373-A2E1-3E47F41E30C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DB1B4BE-C944-4FAC-BCF7-07C45EA42B04}"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59CA949-D600-4C05-9649-3488B6CD0525}"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12"/>
          <p:cNvGrpSpPr>
            <a:grpSpLocks/>
          </p:cNvGrpSpPr>
          <p:nvPr userDrawn="1"/>
        </p:nvGrpSpPr>
        <p:grpSpPr bwMode="auto">
          <a:xfrm>
            <a:off x="1873250" y="714375"/>
            <a:ext cx="5943600" cy="5257800"/>
            <a:chOff x="1873250" y="714375"/>
            <a:chExt cx="5943600" cy="5257800"/>
          </a:xfrm>
        </p:grpSpPr>
        <p:sp>
          <p:nvSpPr>
            <p:cNvPr id="5" name="Oval 4"/>
            <p:cNvSpPr/>
            <p:nvPr userDrawn="1"/>
          </p:nvSpPr>
          <p:spPr bwMode="auto">
            <a:xfrm>
              <a:off x="1873250" y="7143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a:solidFill>
                  <a:prstClr val="white"/>
                </a:solidFill>
              </a:endParaRPr>
            </a:p>
          </p:txBody>
        </p:sp>
        <p:sp>
          <p:nvSpPr>
            <p:cNvPr id="6" name="Oval 5"/>
            <p:cNvSpPr/>
            <p:nvPr userDrawn="1"/>
          </p:nvSpPr>
          <p:spPr bwMode="auto">
            <a:xfrm>
              <a:off x="4235450" y="13239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a:solidFill>
                  <a:prstClr val="white"/>
                </a:solidFill>
              </a:endParaRPr>
            </a:p>
          </p:txBody>
        </p:sp>
        <p:sp>
          <p:nvSpPr>
            <p:cNvPr id="7" name="Oval 6"/>
            <p:cNvSpPr/>
            <p:nvPr userDrawn="1"/>
          </p:nvSpPr>
          <p:spPr bwMode="auto">
            <a:xfrm>
              <a:off x="2254250" y="27717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a:solidFill>
                  <a:prstClr val="white"/>
                </a:solidFill>
              </a:endParaRPr>
            </a:p>
          </p:txBody>
        </p:sp>
      </p:grpSp>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8"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9"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10" name="Slide Number Placeholder 5"/>
          <p:cNvSpPr>
            <a:spLocks noGrp="1"/>
          </p:cNvSpPr>
          <p:nvPr>
            <p:ph type="sldNum" sz="quarter" idx="12"/>
          </p:nvPr>
        </p:nvSpPr>
        <p:spPr/>
        <p:txBody>
          <a:bodyPr/>
          <a:lstStyle>
            <a:lvl1pPr>
              <a:defRPr>
                <a:latin typeface="Arial" charset="0"/>
              </a:defRPr>
            </a:lvl1pPr>
          </a:lstStyle>
          <a:p>
            <a:pPr>
              <a:defRPr/>
            </a:pPr>
            <a:fld id="{2EFDE0CB-6EFE-4F88-BFD3-72CE833E59B0}"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p:cNvCxnSpPr/>
          <p:nvPr userDrawn="1"/>
        </p:nvCxnSpPr>
        <p:spPr>
          <a:xfrm>
            <a:off x="468313" y="1412875"/>
            <a:ext cx="8207375" cy="0"/>
          </a:xfrm>
          <a:prstGeom prst="line">
            <a:avLst/>
          </a:prstGeom>
          <a:ln w="38100">
            <a:solidFill>
              <a:srgbClr val="009900"/>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7221721F-86EB-437F-AADC-DA0B8510EBE9}"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B72F3DFB-1BF9-48AF-881E-1974CC040BBA}"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036590BF-E209-45C3-9219-C3241919C176}"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8"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9" name="Slide Number Placeholder 5"/>
          <p:cNvSpPr>
            <a:spLocks noGrp="1"/>
          </p:cNvSpPr>
          <p:nvPr>
            <p:ph type="sldNum" sz="quarter" idx="12"/>
          </p:nvPr>
        </p:nvSpPr>
        <p:spPr/>
        <p:txBody>
          <a:bodyPr/>
          <a:lstStyle>
            <a:lvl1pPr>
              <a:defRPr>
                <a:latin typeface="Arial" charset="0"/>
              </a:defRPr>
            </a:lvl1pPr>
          </a:lstStyle>
          <a:p>
            <a:pPr>
              <a:defRPr/>
            </a:pPr>
            <a:fld id="{6E473166-37D2-4A49-ADF5-185D1B7EDCC4}"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4"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5" name="Slide Number Placeholder 5"/>
          <p:cNvSpPr>
            <a:spLocks noGrp="1"/>
          </p:cNvSpPr>
          <p:nvPr>
            <p:ph type="sldNum" sz="quarter" idx="12"/>
          </p:nvPr>
        </p:nvSpPr>
        <p:spPr/>
        <p:txBody>
          <a:bodyPr/>
          <a:lstStyle>
            <a:lvl1pPr>
              <a:defRPr>
                <a:latin typeface="Arial" charset="0"/>
              </a:defRPr>
            </a:lvl1pPr>
          </a:lstStyle>
          <a:p>
            <a:pPr>
              <a:defRPr/>
            </a:pPr>
            <a:fld id="{F85235A7-994D-4BA2-9B80-3E3763FD28BB}"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3"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4" name="Slide Number Placeholder 5"/>
          <p:cNvSpPr>
            <a:spLocks noGrp="1"/>
          </p:cNvSpPr>
          <p:nvPr>
            <p:ph type="sldNum" sz="quarter" idx="12"/>
          </p:nvPr>
        </p:nvSpPr>
        <p:spPr/>
        <p:txBody>
          <a:bodyPr/>
          <a:lstStyle>
            <a:lvl1pPr>
              <a:defRPr>
                <a:latin typeface="Arial" charset="0"/>
              </a:defRPr>
            </a:lvl1pPr>
          </a:lstStyle>
          <a:p>
            <a:pPr>
              <a:defRPr/>
            </a:pPr>
            <a:fld id="{CF732FC2-6852-40D6-8EDC-A9203F87127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grpSp>
        <p:nvGrpSpPr>
          <p:cNvPr id="4" name="Group 12"/>
          <p:cNvGrpSpPr>
            <a:grpSpLocks/>
          </p:cNvGrpSpPr>
          <p:nvPr userDrawn="1"/>
        </p:nvGrpSpPr>
        <p:grpSpPr bwMode="auto">
          <a:xfrm>
            <a:off x="1873250" y="714375"/>
            <a:ext cx="5943600" cy="5257800"/>
            <a:chOff x="1873250" y="714375"/>
            <a:chExt cx="5943600" cy="5257800"/>
          </a:xfrm>
        </p:grpSpPr>
        <p:sp>
          <p:nvSpPr>
            <p:cNvPr id="5" name="Oval 4"/>
            <p:cNvSpPr/>
            <p:nvPr userDrawn="1"/>
          </p:nvSpPr>
          <p:spPr bwMode="auto">
            <a:xfrm>
              <a:off x="1873250" y="7143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a:p>
          </p:txBody>
        </p:sp>
        <p:sp>
          <p:nvSpPr>
            <p:cNvPr id="6" name="Oval 5"/>
            <p:cNvSpPr/>
            <p:nvPr userDrawn="1"/>
          </p:nvSpPr>
          <p:spPr bwMode="auto">
            <a:xfrm>
              <a:off x="4235450" y="13239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a:p>
          </p:txBody>
        </p:sp>
        <p:sp>
          <p:nvSpPr>
            <p:cNvPr id="7" name="Oval 6"/>
            <p:cNvSpPr/>
            <p:nvPr userDrawn="1"/>
          </p:nvSpPr>
          <p:spPr bwMode="auto">
            <a:xfrm>
              <a:off x="2254250" y="27717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a:p>
          </p:txBody>
        </p:sp>
      </p:grpSp>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8" name="Date Placeholder 3"/>
          <p:cNvSpPr>
            <a:spLocks noGrp="1"/>
          </p:cNvSpPr>
          <p:nvPr>
            <p:ph type="dt" sz="half" idx="10"/>
          </p:nvPr>
        </p:nvSpPr>
        <p:spPr/>
        <p:txBody>
          <a:bodyPr/>
          <a:lstStyle>
            <a:lvl1pPr>
              <a:defRPr/>
            </a:lvl1pPr>
          </a:lstStyle>
          <a:p>
            <a:pPr>
              <a:defRPr/>
            </a:pPr>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pPr>
              <a:defRPr/>
            </a:pPr>
            <a:fld id="{32D5A43C-C6C7-4B28-99BA-845E2417BA49}"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00FE846C-4B88-4889-AA66-A5BC560B66C6}"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099063D3-7135-4A6E-8B49-EDF50733B473}"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D474991F-1826-4BF4-A7E4-08F60959D04C}"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69193392-9012-4BB6-828B-F23D55785AA9}"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685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a:xfrm>
            <a:off x="7010400" y="6381750"/>
            <a:ext cx="2133600" cy="476250"/>
          </a:xfrm>
        </p:spPr>
        <p:txBody>
          <a:bodyPr/>
          <a:lstStyle>
            <a:lvl1pPr>
              <a:defRPr>
                <a:latin typeface="Arial" charset="0"/>
              </a:defRPr>
            </a:lvl1pPr>
          </a:lstStyle>
          <a:p>
            <a:pPr>
              <a:defRPr/>
            </a:pPr>
            <a:fld id="{CD18BB3D-76EE-4601-AB06-5AD94C873E06}"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12"/>
          <p:cNvGrpSpPr>
            <a:grpSpLocks/>
          </p:cNvGrpSpPr>
          <p:nvPr userDrawn="1"/>
        </p:nvGrpSpPr>
        <p:grpSpPr bwMode="auto">
          <a:xfrm>
            <a:off x="1873250" y="714375"/>
            <a:ext cx="5943600" cy="5257800"/>
            <a:chOff x="1873250" y="714375"/>
            <a:chExt cx="5943600" cy="5257800"/>
          </a:xfrm>
        </p:grpSpPr>
        <p:sp>
          <p:nvSpPr>
            <p:cNvPr id="5" name="Oval 4"/>
            <p:cNvSpPr/>
            <p:nvPr userDrawn="1"/>
          </p:nvSpPr>
          <p:spPr bwMode="auto">
            <a:xfrm>
              <a:off x="1873250" y="7143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a:solidFill>
                  <a:prstClr val="white"/>
                </a:solidFill>
              </a:endParaRPr>
            </a:p>
          </p:txBody>
        </p:sp>
        <p:sp>
          <p:nvSpPr>
            <p:cNvPr id="6" name="Oval 5"/>
            <p:cNvSpPr/>
            <p:nvPr userDrawn="1"/>
          </p:nvSpPr>
          <p:spPr bwMode="auto">
            <a:xfrm>
              <a:off x="4235450" y="13239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a:solidFill>
                  <a:prstClr val="white"/>
                </a:solidFill>
              </a:endParaRPr>
            </a:p>
          </p:txBody>
        </p:sp>
        <p:sp>
          <p:nvSpPr>
            <p:cNvPr id="7" name="Oval 6"/>
            <p:cNvSpPr/>
            <p:nvPr userDrawn="1"/>
          </p:nvSpPr>
          <p:spPr bwMode="auto">
            <a:xfrm>
              <a:off x="2254250" y="2771775"/>
              <a:ext cx="3581400" cy="3200400"/>
            </a:xfrm>
            <a:prstGeom prst="ellipse">
              <a:avLst/>
            </a:prstGeom>
            <a:solidFill>
              <a:srgbClr val="00CC00">
                <a:alpha val="14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MY" sz="2000">
                <a:solidFill>
                  <a:prstClr val="white"/>
                </a:solidFill>
              </a:endParaRPr>
            </a:p>
          </p:txBody>
        </p:sp>
      </p:grpSp>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8"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9"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10" name="Slide Number Placeholder 5"/>
          <p:cNvSpPr>
            <a:spLocks noGrp="1"/>
          </p:cNvSpPr>
          <p:nvPr>
            <p:ph type="sldNum" sz="quarter" idx="12"/>
          </p:nvPr>
        </p:nvSpPr>
        <p:spPr/>
        <p:txBody>
          <a:bodyPr/>
          <a:lstStyle>
            <a:lvl1pPr>
              <a:defRPr>
                <a:latin typeface="Arial" charset="0"/>
              </a:defRPr>
            </a:lvl1pPr>
          </a:lstStyle>
          <a:p>
            <a:pPr>
              <a:defRPr/>
            </a:pPr>
            <a:fld id="{2739F3BB-E92F-425D-9A85-85EF5823362A}"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p:cNvCxnSpPr/>
          <p:nvPr userDrawn="1"/>
        </p:nvCxnSpPr>
        <p:spPr>
          <a:xfrm>
            <a:off x="468313" y="1412875"/>
            <a:ext cx="8207375" cy="0"/>
          </a:xfrm>
          <a:prstGeom prst="line">
            <a:avLst/>
          </a:prstGeom>
          <a:ln w="38100">
            <a:solidFill>
              <a:srgbClr val="009900"/>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0952A7C4-BC1D-4369-8096-621EFDC0460A}"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AD529EC5-D1F3-4046-816F-98FE93A8A697}"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44B37C04-2CB3-4C3E-B66B-88DA39E62C31}"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8"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9" name="Slide Number Placeholder 5"/>
          <p:cNvSpPr>
            <a:spLocks noGrp="1"/>
          </p:cNvSpPr>
          <p:nvPr>
            <p:ph type="sldNum" sz="quarter" idx="12"/>
          </p:nvPr>
        </p:nvSpPr>
        <p:spPr/>
        <p:txBody>
          <a:bodyPr/>
          <a:lstStyle>
            <a:lvl1pPr>
              <a:defRPr>
                <a:latin typeface="Arial" charset="0"/>
              </a:defRPr>
            </a:lvl1pPr>
          </a:lstStyle>
          <a:p>
            <a:pPr>
              <a:defRPr/>
            </a:pPr>
            <a:fld id="{5C8AAE41-7EA2-4B18-96A3-89BC548AB09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p:cNvCxnSpPr/>
          <p:nvPr userDrawn="1"/>
        </p:nvCxnSpPr>
        <p:spPr>
          <a:xfrm>
            <a:off x="468313" y="1412875"/>
            <a:ext cx="8207375" cy="0"/>
          </a:xfrm>
          <a:prstGeom prst="line">
            <a:avLst/>
          </a:prstGeom>
          <a:ln w="38100">
            <a:solidFill>
              <a:srgbClr val="009900"/>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8A5D8AB-81B3-48BF-8ACB-04D815DFC2D2}"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4"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5" name="Slide Number Placeholder 5"/>
          <p:cNvSpPr>
            <a:spLocks noGrp="1"/>
          </p:cNvSpPr>
          <p:nvPr>
            <p:ph type="sldNum" sz="quarter" idx="12"/>
          </p:nvPr>
        </p:nvSpPr>
        <p:spPr/>
        <p:txBody>
          <a:bodyPr/>
          <a:lstStyle>
            <a:lvl1pPr>
              <a:defRPr>
                <a:latin typeface="Arial" charset="0"/>
              </a:defRPr>
            </a:lvl1pPr>
          </a:lstStyle>
          <a:p>
            <a:pPr>
              <a:defRPr/>
            </a:pPr>
            <a:fld id="{DBBB9EED-BF5A-4BAA-AFDB-4169ABBC929B}"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3"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4" name="Slide Number Placeholder 5"/>
          <p:cNvSpPr>
            <a:spLocks noGrp="1"/>
          </p:cNvSpPr>
          <p:nvPr>
            <p:ph type="sldNum" sz="quarter" idx="12"/>
          </p:nvPr>
        </p:nvSpPr>
        <p:spPr/>
        <p:txBody>
          <a:bodyPr/>
          <a:lstStyle>
            <a:lvl1pPr>
              <a:defRPr>
                <a:latin typeface="Arial" charset="0"/>
              </a:defRPr>
            </a:lvl1pPr>
          </a:lstStyle>
          <a:p>
            <a:pPr>
              <a:defRPr/>
            </a:pPr>
            <a:fld id="{59AA75D0-E143-423B-97B0-7FA4A554A91F}"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EE351524-1A4B-4DF5-8E17-7CF59919AD43}"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6"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7" name="Slide Number Placeholder 5"/>
          <p:cNvSpPr>
            <a:spLocks noGrp="1"/>
          </p:cNvSpPr>
          <p:nvPr>
            <p:ph type="sldNum" sz="quarter" idx="12"/>
          </p:nvPr>
        </p:nvSpPr>
        <p:spPr/>
        <p:txBody>
          <a:bodyPr/>
          <a:lstStyle>
            <a:lvl1pPr>
              <a:defRPr>
                <a:latin typeface="Arial" charset="0"/>
              </a:defRPr>
            </a:lvl1pPr>
          </a:lstStyle>
          <a:p>
            <a:pPr>
              <a:defRPr/>
            </a:pPr>
            <a:fld id="{781DA5F1-84F0-40D2-98BD-32EC436B2D32}"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45C61E53-6D6A-4D9F-AB9E-8A28EFA16CF7}" type="slidenum">
              <a:rPr lang="en-US"/>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F7C14331-2234-45AA-9244-F19EAD7C692A}" type="slidenum">
              <a:rPr lang="en-US"/>
              <a:pPr>
                <a:defRPr/>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685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a:xfrm>
            <a:off x="7010400" y="6381750"/>
            <a:ext cx="2133600" cy="476250"/>
          </a:xfrm>
        </p:spPr>
        <p:txBody>
          <a:bodyPr/>
          <a:lstStyle>
            <a:lvl1pPr>
              <a:defRPr>
                <a:latin typeface="Arial" charset="0"/>
              </a:defRPr>
            </a:lvl1pPr>
          </a:lstStyle>
          <a:p>
            <a:pPr>
              <a:defRPr/>
            </a:pPr>
            <a:fld id="{207DDFB9-42AC-4AA2-9C76-28890EDAB16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97B33AC-F3F7-4C3D-B156-5DB8756D789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C252456-69F8-4074-9615-2CA6E4D0323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B4410D7-FD9C-4CEA-B23B-04C4A6B6184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BAC9BE9-7CE0-4DB5-9B55-1BA82F8DFC2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BC9BE78-7D44-4423-9A29-0AFBC8D7591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4267D75-672D-477A-8479-9CE50660F35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18392AD7-8AF2-4790-85BC-83DE41FD562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501" r:id="rId1"/>
    <p:sldLayoutId id="2147484511" r:id="rId2"/>
    <p:sldLayoutId id="2147484512" r:id="rId3"/>
    <p:sldLayoutId id="2147484502" r:id="rId4"/>
    <p:sldLayoutId id="2147484503" r:id="rId5"/>
    <p:sldLayoutId id="2147484504" r:id="rId6"/>
    <p:sldLayoutId id="2147484505" r:id="rId7"/>
    <p:sldLayoutId id="2147484506" r:id="rId8"/>
    <p:sldLayoutId id="2147484507" r:id="rId9"/>
    <p:sldLayoutId id="2147484508" r:id="rId10"/>
    <p:sldLayoutId id="2147484509" r:id="rId11"/>
    <p:sldLayoutId id="2147484510" r:id="rId1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prstClr val="black">
                    <a:tint val="75000"/>
                  </a:prstClr>
                </a:solidFill>
                <a:latin typeface="Verdana" pitchFamily="34" charset="0"/>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prstClr val="black">
                    <a:tint val="75000"/>
                  </a:prstClr>
                </a:solidFill>
                <a:latin typeface="Verdana" pitchFamily="34"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prstClr val="black">
                    <a:tint val="75000"/>
                  </a:prstClr>
                </a:solidFill>
                <a:latin typeface="Verdana" pitchFamily="34" charset="0"/>
              </a:defRPr>
            </a:lvl1pPr>
          </a:lstStyle>
          <a:p>
            <a:pPr>
              <a:defRPr/>
            </a:pPr>
            <a:fld id="{0F817BE8-E3A5-40D2-A54D-122BEFF717E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513" r:id="rId1"/>
    <p:sldLayoutId id="2147484514" r:id="rId2"/>
    <p:sldLayoutId id="2147484515" r:id="rId3"/>
    <p:sldLayoutId id="2147484516" r:id="rId4"/>
    <p:sldLayoutId id="2147484517" r:id="rId5"/>
    <p:sldLayoutId id="2147484518" r:id="rId6"/>
    <p:sldLayoutId id="2147484519" r:id="rId7"/>
    <p:sldLayoutId id="2147484520" r:id="rId8"/>
    <p:sldLayoutId id="2147484521" r:id="rId9"/>
    <p:sldLayoutId id="2147484522" r:id="rId10"/>
    <p:sldLayoutId id="2147484523" r:id="rId11"/>
    <p:sldLayoutId id="2147484524" r:id="rId1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prstClr val="black">
                    <a:tint val="75000"/>
                  </a:prstClr>
                </a:solidFill>
                <a:latin typeface="Verdana" pitchFamily="34" charset="0"/>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prstClr val="black">
                    <a:tint val="75000"/>
                  </a:prstClr>
                </a:solidFill>
                <a:latin typeface="Verdana" pitchFamily="34"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prstClr val="black">
                    <a:tint val="75000"/>
                  </a:prstClr>
                </a:solidFill>
                <a:latin typeface="Verdana" pitchFamily="34" charset="0"/>
              </a:defRPr>
            </a:lvl1pPr>
          </a:lstStyle>
          <a:p>
            <a:pPr>
              <a:defRPr/>
            </a:pPr>
            <a:fld id="{8232A9C8-0A6E-45C9-8865-69D54590ACA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525" r:id="rId1"/>
    <p:sldLayoutId id="2147484526" r:id="rId2"/>
    <p:sldLayoutId id="2147484527" r:id="rId3"/>
    <p:sldLayoutId id="2147484528" r:id="rId4"/>
    <p:sldLayoutId id="2147484529" r:id="rId5"/>
    <p:sldLayoutId id="2147484530" r:id="rId6"/>
    <p:sldLayoutId id="2147484531" r:id="rId7"/>
    <p:sldLayoutId id="2147484532" r:id="rId8"/>
    <p:sldLayoutId id="2147484533" r:id="rId9"/>
    <p:sldLayoutId id="2147484534" r:id="rId10"/>
    <p:sldLayoutId id="2147484535" r:id="rId11"/>
    <p:sldLayoutId id="2147484536" r:id="rId1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gif"/><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ctrTitle"/>
          </p:nvPr>
        </p:nvSpPr>
        <p:spPr/>
        <p:txBody>
          <a:bodyPr/>
          <a:lstStyle/>
          <a:p>
            <a:pPr eaLnBrk="1" hangingPunct="1"/>
            <a:r>
              <a:rPr lang="en-US" dirty="0" smtClean="0"/>
              <a:t>CHAPTER 5 </a:t>
            </a:r>
            <a:br>
              <a:rPr lang="en-US" dirty="0" smtClean="0"/>
            </a:br>
            <a:r>
              <a:rPr lang="en-US" dirty="0" smtClean="0"/>
              <a:t>HEALTH &amp; SAFETY</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5.2 OCCUPATIONAL SAFETY AND HEALTH </a:t>
            </a:r>
            <a:br>
              <a:rPr lang="en-US" sz="3600" b="1" dirty="0" smtClean="0"/>
            </a:br>
            <a:r>
              <a:rPr lang="en-US" sz="3600" b="1" dirty="0" smtClean="0"/>
              <a:t>ACT 1994 (Act 514)</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10</a:t>
            </a:fld>
            <a:endParaRPr lang="en-US"/>
          </a:p>
        </p:txBody>
      </p:sp>
      <p:sp>
        <p:nvSpPr>
          <p:cNvPr id="6" name="Content Placeholder 5"/>
          <p:cNvSpPr>
            <a:spLocks noGrp="1"/>
          </p:cNvSpPr>
          <p:nvPr>
            <p:ph idx="1"/>
          </p:nvPr>
        </p:nvSpPr>
        <p:spPr>
          <a:xfrm>
            <a:off x="457200" y="1489360"/>
            <a:ext cx="8229600" cy="4525963"/>
          </a:xfrm>
        </p:spPr>
        <p:txBody>
          <a:bodyPr/>
          <a:lstStyle/>
          <a:p>
            <a:pPr lvl="0" algn="just"/>
            <a:r>
              <a:rPr lang="en-US" sz="2800" dirty="0" smtClean="0"/>
              <a:t>Under the OSHA, the responsibility of enforcing occupational safety and health policies and regulations still resided with the Factories and Machinery Department, which was renamed as the Department of Occupational Safety and Health (DOSH)</a:t>
            </a:r>
          </a:p>
          <a:p>
            <a:pPr algn="just"/>
            <a:r>
              <a:rPr lang="en-US" sz="2800" dirty="0" smtClean="0"/>
              <a:t>DOSH is now responsible for safeguarding the safety and health of all workers in Malaysia </a:t>
            </a:r>
          </a:p>
          <a:p>
            <a:pPr lvl="0" algn="just"/>
            <a:r>
              <a:rPr lang="en-US" sz="2800" dirty="0" smtClean="0"/>
              <a:t>An OSH Information Centre has been set up at the National Institute of Occupational Safety and Health (NIOSH)</a:t>
            </a:r>
            <a:endParaRPr lang="en-US"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5.2 OCCUPATIONAL SAFETY AND HEALTH </a:t>
            </a:r>
            <a:br>
              <a:rPr lang="en-US" sz="3600" b="1" dirty="0" smtClean="0"/>
            </a:br>
            <a:r>
              <a:rPr lang="en-US" sz="3600" b="1" dirty="0" smtClean="0"/>
              <a:t>ACT 1994 (Act 514)</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11</a:t>
            </a:fld>
            <a:endParaRPr lang="en-US"/>
          </a:p>
        </p:txBody>
      </p:sp>
      <p:sp>
        <p:nvSpPr>
          <p:cNvPr id="6" name="Content Placeholder 5"/>
          <p:cNvSpPr>
            <a:spLocks noGrp="1"/>
          </p:cNvSpPr>
          <p:nvPr>
            <p:ph idx="1"/>
          </p:nvPr>
        </p:nvSpPr>
        <p:spPr>
          <a:xfrm>
            <a:off x="457200" y="1489360"/>
            <a:ext cx="8229600" cy="4525963"/>
          </a:xfrm>
        </p:spPr>
        <p:txBody>
          <a:bodyPr/>
          <a:lstStyle/>
          <a:p>
            <a:pPr lvl="0" algn="just"/>
            <a:r>
              <a:rPr lang="en-US" dirty="0" smtClean="0"/>
              <a:t>Part I – PRELIMINARY</a:t>
            </a:r>
            <a:endParaRPr lang="en-US" sz="2400" dirty="0" smtClean="0"/>
          </a:p>
          <a:p>
            <a:pPr lvl="1"/>
            <a:r>
              <a:rPr lang="en-US" dirty="0" smtClean="0"/>
              <a:t>This Act applies throughout Malaysia to the industries specified in the First Schedule</a:t>
            </a:r>
            <a:endParaRPr lang="en-US" sz="3200" dirty="0" smtClean="0"/>
          </a:p>
          <a:p>
            <a:pPr lvl="1"/>
            <a:r>
              <a:rPr lang="en-US" dirty="0" smtClean="0"/>
              <a:t>The provisions of this Act shall be in addition to, and not in derogation of, the provisions of any other written law relating to occupational safety and health</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5.2 OCCUPATIONAL SAFETY AND HEALTH </a:t>
            </a:r>
            <a:br>
              <a:rPr lang="en-US" sz="3600" b="1" dirty="0" smtClean="0"/>
            </a:br>
            <a:r>
              <a:rPr lang="en-US" sz="3600" b="1" dirty="0" smtClean="0"/>
              <a:t>ACT 1994 (Act 514)</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12</a:t>
            </a:fld>
            <a:endParaRPr lang="en-US"/>
          </a:p>
        </p:txBody>
      </p:sp>
      <p:sp>
        <p:nvSpPr>
          <p:cNvPr id="6" name="Content Placeholder 5"/>
          <p:cNvSpPr>
            <a:spLocks noGrp="1"/>
          </p:cNvSpPr>
          <p:nvPr>
            <p:ph idx="1"/>
          </p:nvPr>
        </p:nvSpPr>
        <p:spPr>
          <a:xfrm>
            <a:off x="457200" y="1489360"/>
            <a:ext cx="8229600" cy="4525963"/>
          </a:xfrm>
        </p:spPr>
        <p:txBody>
          <a:bodyPr/>
          <a:lstStyle/>
          <a:p>
            <a:pPr lvl="0" algn="just"/>
            <a:r>
              <a:rPr lang="en-US" sz="3600" dirty="0" smtClean="0"/>
              <a:t>Part I – PRELIMINARY</a:t>
            </a:r>
          </a:p>
          <a:p>
            <a:pPr lvl="1"/>
            <a:r>
              <a:rPr lang="en-US" sz="3200" dirty="0" smtClean="0"/>
              <a:t>The objectives of this Act are- </a:t>
            </a:r>
          </a:p>
          <a:p>
            <a:pPr lvl="2"/>
            <a:r>
              <a:rPr lang="en-US" sz="2800" dirty="0" smtClean="0"/>
              <a:t>(a) to secure the safety, health and welfare of persons at work against risks to safety or health arising out of the activities of persons at work; </a:t>
            </a:r>
          </a:p>
          <a:p>
            <a:pPr lvl="2"/>
            <a:r>
              <a:rPr lang="en-US" sz="2800" dirty="0" smtClean="0"/>
              <a:t>(b) to protect person at a place of work other than persons at work against risks to safety or health arising out of the activities of persons at work; </a:t>
            </a:r>
            <a:endParaRPr lang="en-US"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5.2 OCCUPATIONAL SAFETY AND HEALTH </a:t>
            </a:r>
            <a:br>
              <a:rPr lang="en-US" sz="3600" b="1" dirty="0" smtClean="0"/>
            </a:br>
            <a:r>
              <a:rPr lang="en-US" sz="3600" b="1" dirty="0" smtClean="0"/>
              <a:t>ACT 1994 (Act 514)</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13</a:t>
            </a:fld>
            <a:endParaRPr lang="en-US"/>
          </a:p>
        </p:txBody>
      </p:sp>
      <p:sp>
        <p:nvSpPr>
          <p:cNvPr id="6" name="Content Placeholder 5"/>
          <p:cNvSpPr>
            <a:spLocks noGrp="1"/>
          </p:cNvSpPr>
          <p:nvPr>
            <p:ph idx="1"/>
          </p:nvPr>
        </p:nvSpPr>
        <p:spPr>
          <a:xfrm>
            <a:off x="457200" y="1489360"/>
            <a:ext cx="8229600" cy="4525963"/>
          </a:xfrm>
        </p:spPr>
        <p:txBody>
          <a:bodyPr/>
          <a:lstStyle/>
          <a:p>
            <a:pPr lvl="0" algn="just"/>
            <a:r>
              <a:rPr lang="en-US" dirty="0" smtClean="0"/>
              <a:t>Part I – PRELIMINARY</a:t>
            </a:r>
            <a:endParaRPr lang="en-US" sz="2400" dirty="0" smtClean="0"/>
          </a:p>
          <a:p>
            <a:pPr lvl="1"/>
            <a:r>
              <a:rPr lang="en-US" dirty="0" smtClean="0"/>
              <a:t>The objectives of this Act are- </a:t>
            </a:r>
            <a:endParaRPr lang="en-US" sz="2000" dirty="0" smtClean="0"/>
          </a:p>
          <a:p>
            <a:pPr lvl="2"/>
            <a:r>
              <a:rPr lang="en-US" dirty="0" smtClean="0"/>
              <a:t>(c) to promote an occupational environment for persons at work which is adapted to their physiological and psychological needs; </a:t>
            </a:r>
          </a:p>
          <a:p>
            <a:pPr lvl="2"/>
            <a:r>
              <a:rPr lang="en-US" dirty="0" smtClean="0"/>
              <a:t>(d) to provide the means whereby the associated occupational safety and health legislations may be progressively replaced by a system of regulations and approved industry codes of practice operating in combination with the provisions of this Act designed to maintain or improve the standards of safety and health</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5.2 OCCUPATIONAL SAFETY AND HEALTH </a:t>
            </a:r>
            <a:br>
              <a:rPr lang="en-US" sz="3600" b="1" dirty="0" smtClean="0"/>
            </a:br>
            <a:r>
              <a:rPr lang="en-US" sz="3600" b="1" dirty="0" smtClean="0"/>
              <a:t>ACT 1994 (Act 514)</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14</a:t>
            </a:fld>
            <a:endParaRPr lang="en-US"/>
          </a:p>
        </p:txBody>
      </p:sp>
      <p:sp>
        <p:nvSpPr>
          <p:cNvPr id="6" name="Content Placeholder 5"/>
          <p:cNvSpPr>
            <a:spLocks noGrp="1"/>
          </p:cNvSpPr>
          <p:nvPr>
            <p:ph idx="1"/>
          </p:nvPr>
        </p:nvSpPr>
        <p:spPr>
          <a:xfrm>
            <a:off x="457200" y="1489360"/>
            <a:ext cx="8229600" cy="4525963"/>
          </a:xfrm>
        </p:spPr>
        <p:txBody>
          <a:bodyPr/>
          <a:lstStyle/>
          <a:p>
            <a:pPr lvl="0" algn="just"/>
            <a:r>
              <a:rPr lang="en-US" dirty="0" smtClean="0"/>
              <a:t>Part II explains the appointment of officers</a:t>
            </a:r>
            <a:endParaRPr lang="en-US" sz="2400" dirty="0" smtClean="0"/>
          </a:p>
          <a:p>
            <a:r>
              <a:rPr lang="en-US" dirty="0" smtClean="0"/>
              <a:t>Part III deals with the National Council for Occupational Safety and health: </a:t>
            </a:r>
            <a:endParaRPr lang="en-US" sz="2800" dirty="0" smtClean="0"/>
          </a:p>
          <a:p>
            <a:pPr lvl="1"/>
            <a:r>
              <a:rPr lang="en-US" dirty="0" smtClean="0"/>
              <a:t>Membership of the council</a:t>
            </a:r>
            <a:endParaRPr lang="en-US" sz="3200" dirty="0" smtClean="0"/>
          </a:p>
          <a:p>
            <a:pPr lvl="1"/>
            <a:r>
              <a:rPr lang="en-US" dirty="0" smtClean="0"/>
              <a:t>Powers and functions of the council</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5.2 OCCUPATIONAL SAFETY AND HEALTH </a:t>
            </a:r>
            <a:br>
              <a:rPr lang="en-US" sz="3600" b="1" dirty="0" smtClean="0"/>
            </a:br>
            <a:r>
              <a:rPr lang="en-US" sz="3600" b="1" dirty="0" smtClean="0"/>
              <a:t>ACT 1994 (Act 514)</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15</a:t>
            </a:fld>
            <a:endParaRPr lang="en-US"/>
          </a:p>
        </p:txBody>
      </p:sp>
      <p:sp>
        <p:nvSpPr>
          <p:cNvPr id="6" name="Content Placeholder 5"/>
          <p:cNvSpPr>
            <a:spLocks noGrp="1"/>
          </p:cNvSpPr>
          <p:nvPr>
            <p:ph idx="1"/>
          </p:nvPr>
        </p:nvSpPr>
        <p:spPr>
          <a:xfrm>
            <a:off x="457200" y="1489360"/>
            <a:ext cx="8229600" cy="4525963"/>
          </a:xfrm>
        </p:spPr>
        <p:txBody>
          <a:bodyPr/>
          <a:lstStyle/>
          <a:p>
            <a:pPr lvl="0" algn="just"/>
            <a:r>
              <a:rPr lang="en-US" dirty="0" smtClean="0"/>
              <a:t>Part V describes the general duties of designers, manufacturers and suppliers</a:t>
            </a:r>
            <a:endParaRPr lang="en-US" sz="2400" dirty="0" smtClean="0"/>
          </a:p>
          <a:p>
            <a:pPr lvl="1"/>
            <a:r>
              <a:rPr lang="en-US" sz="2400" dirty="0" smtClean="0"/>
              <a:t>General duties of manufacturers, etc. as regards with plant  used at work</a:t>
            </a:r>
          </a:p>
          <a:p>
            <a:pPr lvl="1"/>
            <a:r>
              <a:rPr lang="en-US" sz="2400" dirty="0" smtClean="0"/>
              <a:t>General duties of manufacturers, etc. as regards with substances used at work</a:t>
            </a:r>
          </a:p>
          <a:p>
            <a:pPr lvl="1"/>
            <a:r>
              <a:rPr lang="en-US" sz="2400" dirty="0" smtClean="0"/>
              <a:t>Penalty for an offence</a:t>
            </a:r>
            <a:endParaRPr lang="en-US"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5.2 OCCUPATIONAL SAFETY AND HEALTH </a:t>
            </a:r>
            <a:br>
              <a:rPr lang="en-US" sz="3600" b="1" dirty="0" smtClean="0"/>
            </a:br>
            <a:r>
              <a:rPr lang="en-US" sz="3600" b="1" dirty="0" smtClean="0"/>
              <a:t>ACT 1994 (Act 514)</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16</a:t>
            </a:fld>
            <a:endParaRPr lang="en-US"/>
          </a:p>
        </p:txBody>
      </p:sp>
      <p:sp>
        <p:nvSpPr>
          <p:cNvPr id="6" name="Content Placeholder 5"/>
          <p:cNvSpPr>
            <a:spLocks noGrp="1"/>
          </p:cNvSpPr>
          <p:nvPr>
            <p:ph idx="1"/>
          </p:nvPr>
        </p:nvSpPr>
        <p:spPr>
          <a:xfrm>
            <a:off x="457200" y="1489360"/>
            <a:ext cx="8229600" cy="4525963"/>
          </a:xfrm>
        </p:spPr>
        <p:txBody>
          <a:bodyPr/>
          <a:lstStyle/>
          <a:p>
            <a:pPr lvl="0" algn="just"/>
            <a:r>
              <a:rPr lang="en-US" dirty="0" smtClean="0"/>
              <a:t>Part VI explains the general duties of employees:</a:t>
            </a:r>
            <a:endParaRPr lang="en-US" sz="2400" dirty="0" smtClean="0"/>
          </a:p>
          <a:p>
            <a:pPr lvl="1"/>
            <a:r>
              <a:rPr lang="en-US" dirty="0" smtClean="0"/>
              <a:t>General duties of employees at work</a:t>
            </a:r>
          </a:p>
          <a:p>
            <a:pPr lvl="1"/>
            <a:r>
              <a:rPr lang="en-US" dirty="0" smtClean="0"/>
              <a:t>An employer who, or a trade union which, contravenes the provisions of this section shall be guilty of an offence and shall, on conviction, be liable to a fine not exceeding ten thousand ringgit or to a term of imprisonment not exceeding one year or to both</a:t>
            </a:r>
          </a:p>
          <a:p>
            <a:pPr lvl="2">
              <a:buNone/>
            </a:pPr>
            <a:endParaRPr lang="en-US" sz="2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5.2 OCCUPATIONAL SAFETY AND HEALTH </a:t>
            </a:r>
            <a:br>
              <a:rPr lang="en-US" sz="3600" b="1" dirty="0" smtClean="0"/>
            </a:br>
            <a:r>
              <a:rPr lang="en-US" sz="3600" b="1" dirty="0" smtClean="0"/>
              <a:t>ACT 1994 (Act 514)</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17</a:t>
            </a:fld>
            <a:endParaRPr lang="en-US"/>
          </a:p>
        </p:txBody>
      </p:sp>
      <p:sp>
        <p:nvSpPr>
          <p:cNvPr id="6" name="Content Placeholder 5"/>
          <p:cNvSpPr>
            <a:spLocks noGrp="1"/>
          </p:cNvSpPr>
          <p:nvPr>
            <p:ph idx="1"/>
          </p:nvPr>
        </p:nvSpPr>
        <p:spPr>
          <a:xfrm>
            <a:off x="457200" y="1489360"/>
            <a:ext cx="8229600" cy="4525963"/>
          </a:xfrm>
        </p:spPr>
        <p:txBody>
          <a:bodyPr/>
          <a:lstStyle/>
          <a:p>
            <a:pPr lvl="0" algn="just"/>
            <a:r>
              <a:rPr lang="en-US" dirty="0" smtClean="0"/>
              <a:t>Part VI explains the general duties of employees:</a:t>
            </a:r>
            <a:endParaRPr lang="en-US" sz="2400" dirty="0" smtClean="0"/>
          </a:p>
          <a:p>
            <a:pPr lvl="1"/>
            <a:r>
              <a:rPr lang="en-US" dirty="0" smtClean="0"/>
              <a:t>Discrimination against employee:</a:t>
            </a:r>
            <a:endParaRPr lang="en-US" sz="2000" dirty="0" smtClean="0"/>
          </a:p>
          <a:p>
            <a:pPr lvl="2"/>
            <a:r>
              <a:rPr lang="en-US" dirty="0" smtClean="0"/>
              <a:t>No employer shall dismiss an employee, injure him in his employment, or alter his position to his detriment by reason only that the employee- </a:t>
            </a:r>
            <a:endParaRPr lang="en-US" sz="2000" dirty="0" smtClean="0"/>
          </a:p>
          <a:p>
            <a:pPr lvl="2"/>
            <a:r>
              <a:rPr lang="en-US" dirty="0" smtClean="0"/>
              <a:t>(a) makes a complaint about a matter which he considers is not safe or is a risk to health; </a:t>
            </a:r>
            <a:endParaRPr lang="en-US" sz="2000" dirty="0" smtClean="0"/>
          </a:p>
          <a:p>
            <a:pPr lvl="2"/>
            <a:r>
              <a:rPr lang="en-US" dirty="0" smtClean="0"/>
              <a:t>(b) is a member of a safety and health committee established pursuant to this Act; or </a:t>
            </a:r>
            <a:endParaRPr lang="en-US" sz="2000" dirty="0" smtClean="0"/>
          </a:p>
          <a:p>
            <a:pPr lvl="2"/>
            <a:r>
              <a:rPr lang="en-US" dirty="0" smtClean="0"/>
              <a:t>(c) exercises any of his functions as a member of the safety and health committee </a:t>
            </a:r>
            <a:endParaRPr lang="en-US" sz="2000" dirty="0" smtClean="0"/>
          </a:p>
          <a:p>
            <a:pPr lvl="2">
              <a:buNone/>
            </a:pPr>
            <a:endParaRPr lang="en-US" sz="20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5.2 OCCUPATIONAL SAFETY AND HEALTH </a:t>
            </a:r>
            <a:br>
              <a:rPr lang="en-US" sz="3600" b="1" dirty="0" smtClean="0"/>
            </a:br>
            <a:r>
              <a:rPr lang="en-US" sz="3600" b="1" dirty="0" smtClean="0"/>
              <a:t>ACT 1994 (Act 514)</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18</a:t>
            </a:fld>
            <a:endParaRPr lang="en-US"/>
          </a:p>
        </p:txBody>
      </p:sp>
      <p:sp>
        <p:nvSpPr>
          <p:cNvPr id="6" name="Content Placeholder 5"/>
          <p:cNvSpPr>
            <a:spLocks noGrp="1"/>
          </p:cNvSpPr>
          <p:nvPr>
            <p:ph idx="1"/>
          </p:nvPr>
        </p:nvSpPr>
        <p:spPr>
          <a:xfrm>
            <a:off x="457200" y="1489360"/>
            <a:ext cx="8229600" cy="4525963"/>
          </a:xfrm>
        </p:spPr>
        <p:txBody>
          <a:bodyPr/>
          <a:lstStyle/>
          <a:p>
            <a:pPr lvl="0" algn="just"/>
            <a:r>
              <a:rPr lang="en-US" dirty="0" smtClean="0"/>
              <a:t>Part VII deals with safety and health organizations:</a:t>
            </a:r>
          </a:p>
          <a:p>
            <a:pPr lvl="1"/>
            <a:r>
              <a:rPr lang="en-US" dirty="0" smtClean="0"/>
              <a:t>Safety and health officer</a:t>
            </a:r>
          </a:p>
          <a:p>
            <a:pPr lvl="1"/>
            <a:r>
              <a:rPr lang="en-US" dirty="0" smtClean="0"/>
              <a:t>Establishment of safety and health committee at place of work                               </a:t>
            </a:r>
          </a:p>
          <a:p>
            <a:pPr lvl="1"/>
            <a:r>
              <a:rPr lang="en-US" dirty="0" smtClean="0"/>
              <a:t>Functions of safety and health committee                                                                  </a:t>
            </a:r>
          </a:p>
          <a:p>
            <a:pPr lvl="2">
              <a:buNone/>
            </a:pPr>
            <a:endParaRPr lang="en-US" sz="2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5.2 OCCUPATIONAL SAFETY AND HEALTH </a:t>
            </a:r>
            <a:br>
              <a:rPr lang="en-US" sz="3600" b="1" dirty="0" smtClean="0"/>
            </a:br>
            <a:r>
              <a:rPr lang="en-US" sz="3600" b="1" dirty="0" smtClean="0"/>
              <a:t>ACT 1994 (Act 514)</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19</a:t>
            </a:fld>
            <a:endParaRPr lang="en-US"/>
          </a:p>
        </p:txBody>
      </p:sp>
      <p:sp>
        <p:nvSpPr>
          <p:cNvPr id="6" name="Content Placeholder 5"/>
          <p:cNvSpPr>
            <a:spLocks noGrp="1"/>
          </p:cNvSpPr>
          <p:nvPr>
            <p:ph idx="1"/>
          </p:nvPr>
        </p:nvSpPr>
        <p:spPr>
          <a:xfrm>
            <a:off x="457200" y="1489360"/>
            <a:ext cx="8229600" cy="4525963"/>
          </a:xfrm>
        </p:spPr>
        <p:txBody>
          <a:bodyPr/>
          <a:lstStyle/>
          <a:p>
            <a:pPr lvl="0" algn="just"/>
            <a:r>
              <a:rPr lang="en-US" sz="2800" dirty="0" smtClean="0"/>
              <a:t>Part VIII explains the procedures for notification of accidents, dangerous occurrence, occupational poisoning and occupational diseases and inquiry</a:t>
            </a:r>
          </a:p>
          <a:p>
            <a:pPr lvl="0" algn="just"/>
            <a:r>
              <a:rPr lang="en-US" sz="2800" dirty="0" smtClean="0"/>
              <a:t>Part IX explains the prohibition against use of plant or substance</a:t>
            </a:r>
          </a:p>
          <a:p>
            <a:r>
              <a:rPr lang="en-US" sz="2800" dirty="0" smtClean="0"/>
              <a:t>Part X deals with the industry codes of practice</a:t>
            </a:r>
          </a:p>
          <a:p>
            <a:r>
              <a:rPr lang="en-US" sz="2800" dirty="0" smtClean="0"/>
              <a:t>Part XI describes matters regarding to enforcement and investigation</a:t>
            </a:r>
          </a:p>
          <a:p>
            <a:r>
              <a:rPr lang="en-US" sz="2800" dirty="0" smtClean="0"/>
              <a:t>Part XII explains the liability for offences</a:t>
            </a:r>
            <a:endParaRPr lang="en-US" dirty="0" smtClean="0"/>
          </a:p>
          <a:p>
            <a:pPr lvl="1">
              <a:buNone/>
            </a:pPr>
            <a:r>
              <a:rPr lang="en-US" dirty="0" smtClean="0"/>
              <a:t>                                                               </a:t>
            </a:r>
          </a:p>
          <a:p>
            <a:pPr lvl="2">
              <a:buNone/>
            </a:pPr>
            <a:endParaRPr lang="en-US"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Content Placeholder 2"/>
          <p:cNvSpPr>
            <a:spLocks noGrp="1"/>
          </p:cNvSpPr>
          <p:nvPr>
            <p:ph idx="1"/>
          </p:nvPr>
        </p:nvSpPr>
        <p:spPr/>
        <p:txBody>
          <a:bodyPr/>
          <a:lstStyle/>
          <a:p>
            <a:pPr eaLnBrk="1" hangingPunct="1"/>
            <a:r>
              <a:rPr lang="en-US" dirty="0" smtClean="0"/>
              <a:t>At the end of this chapter, students should be able to</a:t>
            </a:r>
          </a:p>
          <a:p>
            <a:pPr lvl="1"/>
            <a:r>
              <a:rPr lang="en-US" dirty="0" smtClean="0"/>
              <a:t>discuss rules and regulations in typical engineering works related to safety and health</a:t>
            </a:r>
          </a:p>
        </p:txBody>
      </p:sp>
      <p:sp>
        <p:nvSpPr>
          <p:cNvPr id="98307" name="Slide Number Placeholder 3"/>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fld id="{2F5CF598-2CEE-4EAD-9274-93EF6B38E7C7}" type="slidenum">
              <a:rPr lang="en-US" smtClean="0">
                <a:solidFill>
                  <a:srgbClr val="898989"/>
                </a:solidFill>
              </a:rPr>
              <a:pPr/>
              <a:t>2</a:t>
            </a:fld>
            <a:endParaRPr lang="en-US" smtClean="0">
              <a:solidFill>
                <a:srgbClr val="898989"/>
              </a:solidFill>
            </a:endParaRPr>
          </a:p>
        </p:txBody>
      </p:sp>
      <p:sp>
        <p:nvSpPr>
          <p:cNvPr id="98308" name="Rectangle 2"/>
          <p:cNvSpPr>
            <a:spLocks noGrp="1" noChangeArrowheads="1"/>
          </p:cNvSpPr>
          <p:nvPr>
            <p:ph type="title"/>
          </p:nvPr>
        </p:nvSpPr>
        <p:spPr/>
        <p:txBody>
          <a:bodyPr/>
          <a:lstStyle/>
          <a:p>
            <a:r>
              <a:rPr lang="en-US" b="1" dirty="0" smtClean="0"/>
              <a:t>Chapter 5 </a:t>
            </a:r>
            <a:br>
              <a:rPr lang="en-US" b="1" dirty="0" smtClean="0"/>
            </a:br>
            <a:r>
              <a:rPr lang="en-US" sz="3600" b="1" dirty="0" smtClean="0"/>
              <a:t>SAFETY AND HEALTH</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5.2 OCCUPATIONAL SAFETY AND HEALTH </a:t>
            </a:r>
            <a:br>
              <a:rPr lang="en-US" sz="3600" b="1" dirty="0" smtClean="0"/>
            </a:br>
            <a:r>
              <a:rPr lang="en-US" sz="3600" b="1" dirty="0" smtClean="0"/>
              <a:t>ACT 1994 (Act 514)</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20</a:t>
            </a:fld>
            <a:endParaRPr lang="en-US"/>
          </a:p>
        </p:txBody>
      </p:sp>
      <p:sp>
        <p:nvSpPr>
          <p:cNvPr id="6" name="Content Placeholder 5"/>
          <p:cNvSpPr>
            <a:spLocks noGrp="1"/>
          </p:cNvSpPr>
          <p:nvPr>
            <p:ph idx="1"/>
          </p:nvPr>
        </p:nvSpPr>
        <p:spPr>
          <a:xfrm>
            <a:off x="457200" y="1489360"/>
            <a:ext cx="8229600" cy="4525963"/>
          </a:xfrm>
        </p:spPr>
        <p:txBody>
          <a:bodyPr/>
          <a:lstStyle/>
          <a:p>
            <a:pPr lvl="0" algn="just"/>
            <a:r>
              <a:rPr lang="en-US" dirty="0" smtClean="0"/>
              <a:t>Part XIII is on appeals</a:t>
            </a:r>
          </a:p>
          <a:p>
            <a:pPr lvl="0" algn="just"/>
            <a:r>
              <a:rPr lang="en-US" dirty="0" smtClean="0"/>
              <a:t>Part XIV is on regulations</a:t>
            </a:r>
          </a:p>
          <a:p>
            <a:pPr lvl="1">
              <a:buNone/>
            </a:pPr>
            <a:r>
              <a:rPr lang="en-US" dirty="0" smtClean="0"/>
              <a:t>                                                               </a:t>
            </a:r>
          </a:p>
          <a:p>
            <a:pPr lvl="2">
              <a:buNone/>
            </a:pPr>
            <a:endParaRPr lang="en-US" sz="20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5.2 OCCUPATIONAL SAFETY AND HEALTH </a:t>
            </a:r>
            <a:br>
              <a:rPr lang="en-US" sz="3600" b="1" dirty="0" smtClean="0"/>
            </a:br>
            <a:r>
              <a:rPr lang="en-US" sz="3600" b="1" dirty="0" smtClean="0"/>
              <a:t>ACT 1994 (Act 514)</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21</a:t>
            </a:fld>
            <a:endParaRPr lang="en-US"/>
          </a:p>
        </p:txBody>
      </p:sp>
      <p:sp>
        <p:nvSpPr>
          <p:cNvPr id="6" name="Content Placeholder 5"/>
          <p:cNvSpPr>
            <a:spLocks noGrp="1"/>
          </p:cNvSpPr>
          <p:nvPr>
            <p:ph idx="1"/>
          </p:nvPr>
        </p:nvSpPr>
        <p:spPr>
          <a:xfrm>
            <a:off x="457200" y="1489360"/>
            <a:ext cx="8229600" cy="4525963"/>
          </a:xfrm>
        </p:spPr>
        <p:txBody>
          <a:bodyPr/>
          <a:lstStyle/>
          <a:p>
            <a:pPr lvl="0" algn="just"/>
            <a:r>
              <a:rPr lang="en-US" dirty="0" smtClean="0"/>
              <a:t>Part XV which discusses miscellaneous matters such as the duty to keep secret:</a:t>
            </a:r>
            <a:endParaRPr lang="en-US" sz="2400" dirty="0" smtClean="0"/>
          </a:p>
          <a:p>
            <a:pPr lvl="1" algn="just"/>
            <a:r>
              <a:rPr lang="en-US" b="1" dirty="0" smtClean="0"/>
              <a:t>(</a:t>
            </a:r>
            <a:r>
              <a:rPr lang="en-US" dirty="0" smtClean="0"/>
              <a:t>1) Save for an inquiry under this Act or in any court proceedings relating to the commission of an offence under this Act, no person shall disclose any matter including any manufacturing or commercial secret which has come to his knowledge or which he has acquired while performing his duties under this Act</a:t>
            </a:r>
            <a:endParaRPr lang="en-US" b="1" dirty="0" smtClean="0"/>
          </a:p>
          <a:p>
            <a:pPr lvl="1">
              <a:buNone/>
            </a:pPr>
            <a:r>
              <a:rPr lang="en-US" sz="3200" dirty="0" smtClean="0"/>
              <a:t>                                                               </a:t>
            </a:r>
          </a:p>
          <a:p>
            <a:pPr lvl="2">
              <a:buNone/>
            </a:pPr>
            <a:endParaRPr lang="en-US" sz="2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5.2 OCCUPATIONAL SAFETY AND HEALTH </a:t>
            </a:r>
            <a:br>
              <a:rPr lang="en-US" sz="3600" b="1" dirty="0" smtClean="0"/>
            </a:br>
            <a:r>
              <a:rPr lang="en-US" sz="3600" b="1" dirty="0" smtClean="0"/>
              <a:t>ACT 1994 (Act 514)</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22</a:t>
            </a:fld>
            <a:endParaRPr lang="en-US"/>
          </a:p>
        </p:txBody>
      </p:sp>
      <p:sp>
        <p:nvSpPr>
          <p:cNvPr id="6" name="Content Placeholder 5"/>
          <p:cNvSpPr>
            <a:spLocks noGrp="1"/>
          </p:cNvSpPr>
          <p:nvPr>
            <p:ph idx="1"/>
          </p:nvPr>
        </p:nvSpPr>
        <p:spPr>
          <a:xfrm>
            <a:off x="457200" y="1489360"/>
            <a:ext cx="8229600" cy="4525963"/>
          </a:xfrm>
        </p:spPr>
        <p:txBody>
          <a:bodyPr/>
          <a:lstStyle/>
          <a:p>
            <a:pPr lvl="0" algn="just"/>
            <a:r>
              <a:rPr lang="en-US" dirty="0" smtClean="0"/>
              <a:t>Part XV which discusses miscellaneous matters such as the duty to keep secret:</a:t>
            </a:r>
            <a:endParaRPr lang="en-US" sz="2400" dirty="0" smtClean="0"/>
          </a:p>
          <a:p>
            <a:pPr lvl="1" algn="just"/>
            <a:r>
              <a:rPr lang="en-US" dirty="0" smtClean="0"/>
              <a:t>(2) A person who contravenes the provision of this section shall be guilty of an offence and shall, on conviction, be liable to a fine not exceeding twenty thousand ringgit or to imprisonment for a term not exceeding two years or to both</a:t>
            </a:r>
          </a:p>
          <a:p>
            <a:pPr lvl="1">
              <a:buNone/>
            </a:pPr>
            <a:r>
              <a:rPr lang="en-US" dirty="0" smtClean="0"/>
              <a:t>                                                               </a:t>
            </a:r>
          </a:p>
          <a:p>
            <a:pPr lvl="2">
              <a:buNone/>
            </a:pPr>
            <a:endParaRPr lang="en-US" sz="20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ctrTitle"/>
          </p:nvPr>
        </p:nvSpPr>
        <p:spPr>
          <a:xfrm>
            <a:off x="533400" y="2057400"/>
            <a:ext cx="8305800" cy="1470025"/>
          </a:xfrm>
        </p:spPr>
        <p:txBody>
          <a:bodyPr/>
          <a:lstStyle/>
          <a:p>
            <a:pPr eaLnBrk="1" hangingPunct="1"/>
            <a:r>
              <a:rPr lang="en-US" sz="4000" dirty="0" smtClean="0"/>
              <a:t>5.3 Occupational Safety &amp; Health Management Systems</a:t>
            </a:r>
            <a:endParaRPr lang="en-US" sz="4000" i="1" dirty="0" smtClean="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5.3 OCCUPATIONAL SAFETY &amp; HEALTH MANAGEMENT SYSTEMS</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24</a:t>
            </a:fld>
            <a:endParaRPr lang="en-US"/>
          </a:p>
        </p:txBody>
      </p:sp>
      <p:sp>
        <p:nvSpPr>
          <p:cNvPr id="6" name="Content Placeholder 5"/>
          <p:cNvSpPr>
            <a:spLocks noGrp="1"/>
          </p:cNvSpPr>
          <p:nvPr>
            <p:ph idx="1"/>
          </p:nvPr>
        </p:nvSpPr>
        <p:spPr>
          <a:xfrm>
            <a:off x="457200" y="1489360"/>
            <a:ext cx="8229600" cy="4525963"/>
          </a:xfrm>
        </p:spPr>
        <p:txBody>
          <a:bodyPr/>
          <a:lstStyle/>
          <a:p>
            <a:pPr lvl="0" algn="just"/>
            <a:r>
              <a:rPr lang="en-US" sz="2800" dirty="0" smtClean="0"/>
              <a:t>Legislation is essential but insufficient on its own to address these changes or to keep pace with new hazards and risks</a:t>
            </a:r>
          </a:p>
          <a:p>
            <a:pPr lvl="0" algn="just"/>
            <a:r>
              <a:rPr lang="en-US" sz="2800" dirty="0" smtClean="0"/>
              <a:t>Organizations must also be able to tackle occupational safety and health challenges continuously and to build effective responses into dynamic  management strategies </a:t>
            </a:r>
          </a:p>
          <a:p>
            <a:pPr lvl="0" algn="just"/>
            <a:r>
              <a:rPr lang="en-US" sz="2800" dirty="0" smtClean="0"/>
              <a:t>Occupational safety and health, including compliance with the OSH requirements pursuant to national laws and regulations, are the responsibility and duty of the employer</a:t>
            </a:r>
          </a:p>
          <a:p>
            <a:pPr lvl="1">
              <a:buNone/>
            </a:pPr>
            <a:r>
              <a:rPr lang="en-US" dirty="0" smtClean="0"/>
              <a:t>                                                               </a:t>
            </a:r>
          </a:p>
          <a:p>
            <a:pPr lvl="2">
              <a:buNone/>
            </a:pPr>
            <a:endParaRPr lang="en-US" sz="20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5.3 OCCUPATIONAL SAFETY &amp; HEALTH MANAGEMENT SYSTEMS</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25</a:t>
            </a:fld>
            <a:endParaRPr lang="en-US"/>
          </a:p>
        </p:txBody>
      </p:sp>
      <p:sp>
        <p:nvSpPr>
          <p:cNvPr id="6" name="Content Placeholder 5"/>
          <p:cNvSpPr>
            <a:spLocks noGrp="1"/>
          </p:cNvSpPr>
          <p:nvPr>
            <p:ph idx="1"/>
          </p:nvPr>
        </p:nvSpPr>
        <p:spPr>
          <a:xfrm>
            <a:off x="457200" y="1489360"/>
            <a:ext cx="8229600" cy="4525963"/>
          </a:xfrm>
        </p:spPr>
        <p:txBody>
          <a:bodyPr/>
          <a:lstStyle/>
          <a:p>
            <a:pPr lvl="0"/>
            <a:r>
              <a:rPr lang="en-US" sz="2800" dirty="0" smtClean="0"/>
              <a:t>The employer should show strong leadership  and commitment to OSH activities in the organization,</a:t>
            </a:r>
            <a:r>
              <a:rPr lang="en-US" sz="2800" i="1" dirty="0" smtClean="0"/>
              <a:t> </a:t>
            </a:r>
            <a:r>
              <a:rPr lang="en-US" sz="2800" dirty="0" smtClean="0"/>
              <a:t>and make appropriate arrangements for the establishment of an OSH management system</a:t>
            </a:r>
          </a:p>
          <a:p>
            <a:pPr lvl="0"/>
            <a:r>
              <a:rPr lang="en-US" sz="2800" dirty="0" smtClean="0"/>
              <a:t>The system should contain the main elements of: </a:t>
            </a:r>
          </a:p>
          <a:p>
            <a:pPr lvl="1"/>
            <a:r>
              <a:rPr lang="en-US" sz="2400" dirty="0" smtClean="0"/>
              <a:t>policy</a:t>
            </a:r>
          </a:p>
          <a:p>
            <a:pPr lvl="1"/>
            <a:r>
              <a:rPr lang="en-US" sz="2400" dirty="0" smtClean="0"/>
              <a:t>organizing</a:t>
            </a:r>
          </a:p>
          <a:p>
            <a:pPr lvl="1"/>
            <a:r>
              <a:rPr lang="en-US" sz="2400" dirty="0" smtClean="0"/>
              <a:t>planning and implementation </a:t>
            </a:r>
          </a:p>
          <a:p>
            <a:pPr lvl="1"/>
            <a:r>
              <a:rPr lang="en-US" sz="2400" dirty="0" smtClean="0"/>
              <a:t>evaluation</a:t>
            </a:r>
          </a:p>
          <a:p>
            <a:pPr lvl="1"/>
            <a:r>
              <a:rPr lang="en-US" sz="2400" dirty="0" smtClean="0"/>
              <a:t> action for improvement </a:t>
            </a:r>
          </a:p>
          <a:p>
            <a:pPr lvl="1">
              <a:buNone/>
            </a:pPr>
            <a:r>
              <a:rPr lang="en-US" dirty="0" smtClean="0"/>
              <a:t>                                                               </a:t>
            </a:r>
          </a:p>
          <a:p>
            <a:pPr lvl="2">
              <a:buNone/>
            </a:pPr>
            <a:endParaRPr lang="en-US" sz="20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5.3 OCCUPATIONAL SAFETY &amp; HEALTH MANAGEMENT SYSTEMS</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26</a:t>
            </a:fld>
            <a:endParaRPr lang="en-US" dirty="0"/>
          </a:p>
        </p:txBody>
      </p:sp>
      <p:sp>
        <p:nvSpPr>
          <p:cNvPr id="6" name="Content Placeholder 5"/>
          <p:cNvSpPr>
            <a:spLocks noGrp="1"/>
          </p:cNvSpPr>
          <p:nvPr>
            <p:ph idx="1"/>
          </p:nvPr>
        </p:nvSpPr>
        <p:spPr>
          <a:xfrm>
            <a:off x="457200" y="1489360"/>
            <a:ext cx="8229600" cy="4525963"/>
          </a:xfrm>
        </p:spPr>
        <p:txBody>
          <a:bodyPr/>
          <a:lstStyle/>
          <a:p>
            <a:pPr lvl="0"/>
            <a:r>
              <a:rPr lang="en-US" sz="2800" dirty="0" smtClean="0"/>
              <a:t>Policy:</a:t>
            </a:r>
          </a:p>
          <a:p>
            <a:pPr lvl="1"/>
            <a:r>
              <a:rPr lang="en-US" dirty="0" smtClean="0"/>
              <a:t>The employer, in consultation with workers and their representatives, should set out in writing an OSH policy,  which should be:</a:t>
            </a:r>
          </a:p>
          <a:p>
            <a:pPr lvl="2"/>
            <a:r>
              <a:rPr lang="en-US" sz="2000" dirty="0" smtClean="0"/>
              <a:t>(a) specific to the organization</a:t>
            </a:r>
            <a:r>
              <a:rPr lang="en-US" sz="2000" i="1" dirty="0" smtClean="0"/>
              <a:t> </a:t>
            </a:r>
            <a:r>
              <a:rPr lang="en-US" sz="2000" dirty="0" smtClean="0"/>
              <a:t>and appropriate to its size and the nature of its activities</a:t>
            </a:r>
          </a:p>
          <a:p>
            <a:pPr lvl="2"/>
            <a:r>
              <a:rPr lang="en-US" sz="2000" dirty="0" smtClean="0"/>
              <a:t>(b) concise, clearly written, dated and made effective by the signature or endorsement of the employer or the most senior accountable person in the organization</a:t>
            </a:r>
          </a:p>
          <a:p>
            <a:pPr lvl="2"/>
            <a:r>
              <a:rPr lang="en-US" sz="2000" dirty="0" smtClean="0"/>
              <a:t>(c) communicated and readily accessible to all persons at their place of work</a:t>
            </a:r>
          </a:p>
          <a:p>
            <a:pPr lvl="2"/>
            <a:r>
              <a:rPr lang="en-US" sz="2000" dirty="0" smtClean="0"/>
              <a:t>(d) reviewed for continuing suitability </a:t>
            </a:r>
          </a:p>
          <a:p>
            <a:pPr lvl="2"/>
            <a:r>
              <a:rPr lang="en-US" sz="2000" dirty="0" smtClean="0"/>
              <a:t>(e) made available to relevant external interested parties, as appropriate</a:t>
            </a:r>
          </a:p>
          <a:p>
            <a:pPr lvl="1">
              <a:buNone/>
            </a:pPr>
            <a:r>
              <a:rPr lang="en-US" dirty="0" smtClean="0"/>
              <a:t>                                                               </a:t>
            </a:r>
          </a:p>
          <a:p>
            <a:pPr lvl="2">
              <a:buNone/>
            </a:pPr>
            <a:endParaRPr lang="en-US" sz="20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5.3 OCCUPATIONAL SAFETY &amp; HEALTH MANAGEMENT SYSTEMS</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27</a:t>
            </a:fld>
            <a:endParaRPr lang="en-US" dirty="0"/>
          </a:p>
        </p:txBody>
      </p:sp>
      <p:sp>
        <p:nvSpPr>
          <p:cNvPr id="6" name="Content Placeholder 5"/>
          <p:cNvSpPr>
            <a:spLocks noGrp="1"/>
          </p:cNvSpPr>
          <p:nvPr>
            <p:ph idx="1"/>
          </p:nvPr>
        </p:nvSpPr>
        <p:spPr>
          <a:xfrm>
            <a:off x="457200" y="1489360"/>
            <a:ext cx="8229600" cy="4525963"/>
          </a:xfrm>
        </p:spPr>
        <p:txBody>
          <a:bodyPr/>
          <a:lstStyle/>
          <a:p>
            <a:pPr lvl="0"/>
            <a:r>
              <a:rPr lang="en-US" sz="2800" dirty="0" smtClean="0"/>
              <a:t>Policy:</a:t>
            </a:r>
          </a:p>
          <a:p>
            <a:pPr lvl="1"/>
            <a:r>
              <a:rPr lang="en-US" dirty="0" smtClean="0"/>
              <a:t>Worker participation is an essential element of the OSH management system in the organization</a:t>
            </a:r>
            <a:endParaRPr lang="en-US" sz="2400" dirty="0" smtClean="0"/>
          </a:p>
          <a:p>
            <a:pPr lvl="1"/>
            <a:r>
              <a:rPr lang="en-US" dirty="0" smtClean="0"/>
              <a:t>The employer should ensure that workers and their safety and health representatives are consulted, informed and trained on all aspects of OSH, including emergency arrangements, associated with their work</a:t>
            </a:r>
            <a:endParaRPr lang="en-US" sz="2400" dirty="0" smtClean="0"/>
          </a:p>
          <a:p>
            <a:pPr lvl="1">
              <a:buNone/>
            </a:pPr>
            <a:r>
              <a:rPr lang="en-US" dirty="0" smtClean="0"/>
              <a:t>                                                               </a:t>
            </a:r>
          </a:p>
          <a:p>
            <a:pPr lvl="2">
              <a:buNone/>
            </a:pPr>
            <a:endParaRPr lang="en-US" sz="20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5.3 OCCUPATIONAL SAFETY &amp; HEALTH MANAGEMENT SYSTEMS</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28</a:t>
            </a:fld>
            <a:endParaRPr lang="en-US" dirty="0"/>
          </a:p>
        </p:txBody>
      </p:sp>
      <p:sp>
        <p:nvSpPr>
          <p:cNvPr id="6" name="Content Placeholder 5"/>
          <p:cNvSpPr>
            <a:spLocks noGrp="1"/>
          </p:cNvSpPr>
          <p:nvPr>
            <p:ph idx="1"/>
          </p:nvPr>
        </p:nvSpPr>
        <p:spPr>
          <a:xfrm>
            <a:off x="457200" y="1489360"/>
            <a:ext cx="8229600" cy="4525963"/>
          </a:xfrm>
        </p:spPr>
        <p:txBody>
          <a:bodyPr/>
          <a:lstStyle/>
          <a:p>
            <a:pPr lvl="0"/>
            <a:r>
              <a:rPr lang="en-US" sz="2800" dirty="0" smtClean="0"/>
              <a:t>Organizing:</a:t>
            </a:r>
          </a:p>
          <a:p>
            <a:pPr lvl="1"/>
            <a:r>
              <a:rPr lang="en-US" dirty="0" smtClean="0"/>
              <a:t>Responsibility and accountability</a:t>
            </a:r>
            <a:endParaRPr lang="en-US" sz="2400" dirty="0" smtClean="0"/>
          </a:p>
          <a:p>
            <a:pPr lvl="2"/>
            <a:r>
              <a:rPr lang="en-US" dirty="0" smtClean="0"/>
              <a:t>The employer should have overall responsibility for the protection of workers' safety and health, and provide leadership for OSH activities in the organization</a:t>
            </a:r>
            <a:endParaRPr lang="en-US" sz="2000" dirty="0" smtClean="0"/>
          </a:p>
          <a:p>
            <a:pPr lvl="2"/>
            <a:r>
              <a:rPr lang="en-US" dirty="0" smtClean="0"/>
              <a:t>The employer and senior management should allocate responsibility, accountability and authority for the development, implementation and performance of the OSH management system and the achievement of the relevant OSH objectives</a:t>
            </a:r>
            <a:endParaRPr lang="en-US" sz="3600" dirty="0" smtClean="0"/>
          </a:p>
          <a:p>
            <a:pPr lvl="1">
              <a:buNone/>
            </a:pPr>
            <a:r>
              <a:rPr lang="en-US" dirty="0" smtClean="0"/>
              <a:t>                                                               </a:t>
            </a:r>
          </a:p>
          <a:p>
            <a:pPr lvl="2">
              <a:buNone/>
            </a:pPr>
            <a:endParaRPr lang="en-US" sz="20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5.3 OCCUPATIONAL SAFETY &amp; HEALTH MANAGEMENT SYSTEMS</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29</a:t>
            </a:fld>
            <a:endParaRPr lang="en-US" dirty="0"/>
          </a:p>
        </p:txBody>
      </p:sp>
      <p:sp>
        <p:nvSpPr>
          <p:cNvPr id="6" name="Content Placeholder 5"/>
          <p:cNvSpPr>
            <a:spLocks noGrp="1"/>
          </p:cNvSpPr>
          <p:nvPr>
            <p:ph idx="1"/>
          </p:nvPr>
        </p:nvSpPr>
        <p:spPr>
          <a:xfrm>
            <a:off x="457200" y="1489360"/>
            <a:ext cx="8229600" cy="4525963"/>
          </a:xfrm>
        </p:spPr>
        <p:txBody>
          <a:bodyPr/>
          <a:lstStyle/>
          <a:p>
            <a:pPr lvl="0"/>
            <a:r>
              <a:rPr lang="en-US" sz="2800" dirty="0" smtClean="0"/>
              <a:t>Organizing:</a:t>
            </a:r>
          </a:p>
          <a:p>
            <a:pPr lvl="1"/>
            <a:r>
              <a:rPr lang="en-US" dirty="0" smtClean="0"/>
              <a:t>Competence and training</a:t>
            </a:r>
            <a:endParaRPr lang="en-US" sz="4400" dirty="0" smtClean="0"/>
          </a:p>
          <a:p>
            <a:pPr lvl="1"/>
            <a:r>
              <a:rPr lang="en-US" dirty="0" smtClean="0"/>
              <a:t>Occupational safety and health management system documentation</a:t>
            </a:r>
            <a:endParaRPr lang="en-US" sz="4400" dirty="0" smtClean="0"/>
          </a:p>
          <a:p>
            <a:pPr lvl="1"/>
            <a:r>
              <a:rPr lang="en-US" dirty="0" smtClean="0"/>
              <a:t>Communication</a:t>
            </a:r>
            <a:endParaRPr lang="en-US" sz="4000" dirty="0" smtClean="0"/>
          </a:p>
          <a:p>
            <a:pPr lvl="1">
              <a:buNone/>
            </a:pPr>
            <a:r>
              <a:rPr lang="en-US" dirty="0" smtClean="0"/>
              <a:t>                                                               </a:t>
            </a:r>
          </a:p>
          <a:p>
            <a:pPr lvl="2">
              <a:buNone/>
            </a:pP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1"/>
          <p:cNvSpPr>
            <a:spLocks noGrp="1"/>
          </p:cNvSpPr>
          <p:nvPr>
            <p:ph type="title"/>
          </p:nvPr>
        </p:nvSpPr>
        <p:spPr/>
        <p:txBody>
          <a:bodyPr/>
          <a:lstStyle/>
          <a:p>
            <a:pPr eaLnBrk="1" hangingPunct="1"/>
            <a:r>
              <a:rPr lang="en-US" sz="3200" b="1" dirty="0" smtClean="0">
                <a:latin typeface="Arial" charset="0"/>
                <a:cs typeface="Arial" charset="0"/>
              </a:rPr>
              <a:t>5.0 </a:t>
            </a:r>
            <a:r>
              <a:rPr lang="en-US" sz="3200" b="1" dirty="0" smtClean="0">
                <a:latin typeface="Arial" pitchFamily="34" charset="0"/>
                <a:cs typeface="Arial" pitchFamily="34" charset="0"/>
              </a:rPr>
              <a:t>SAFETY &amp; HEALTH</a:t>
            </a:r>
            <a:endParaRPr lang="en-MY" sz="3200" b="1" dirty="0" smtClean="0">
              <a:latin typeface="Arial" pitchFamily="34" charset="0"/>
              <a:cs typeface="Arial" pitchFamily="34" charset="0"/>
            </a:endParaRPr>
          </a:p>
        </p:txBody>
      </p:sp>
      <p:sp>
        <p:nvSpPr>
          <p:cNvPr id="99331" name="Content Placeholder 2"/>
          <p:cNvSpPr>
            <a:spLocks noGrp="1"/>
          </p:cNvSpPr>
          <p:nvPr>
            <p:ph idx="1"/>
          </p:nvPr>
        </p:nvSpPr>
        <p:spPr>
          <a:xfrm>
            <a:off x="457200" y="1600200"/>
            <a:ext cx="8686800" cy="4525963"/>
          </a:xfrm>
        </p:spPr>
        <p:txBody>
          <a:bodyPr/>
          <a:lstStyle/>
          <a:p>
            <a:pPr eaLnBrk="1" hangingPunct="1">
              <a:buFont typeface="Arial" charset="0"/>
              <a:buNone/>
            </a:pPr>
            <a:r>
              <a:rPr lang="en-US" b="1" dirty="0" smtClean="0"/>
              <a:t>Contents</a:t>
            </a:r>
          </a:p>
          <a:p>
            <a:pPr eaLnBrk="1" hangingPunct="1"/>
            <a:r>
              <a:rPr lang="en-US" dirty="0" smtClean="0"/>
              <a:t>5.1 Factory and Machinery Act, 1967</a:t>
            </a:r>
          </a:p>
          <a:p>
            <a:pPr lvl="0" eaLnBrk="1" hangingPunct="1"/>
            <a:r>
              <a:rPr lang="en-US" dirty="0" smtClean="0"/>
              <a:t>5.2 Occupational Safety &amp; Health Act 1994 </a:t>
            </a:r>
          </a:p>
          <a:p>
            <a:pPr lvl="0" eaLnBrk="1" hangingPunct="1">
              <a:buNone/>
            </a:pPr>
            <a:r>
              <a:rPr lang="en-US" dirty="0" smtClean="0"/>
              <a:t>		(Act 514)</a:t>
            </a:r>
          </a:p>
          <a:p>
            <a:pPr eaLnBrk="1" hangingPunct="1"/>
            <a:r>
              <a:rPr lang="en-US" dirty="0" smtClean="0"/>
              <a:t>5.3 Occupational Safety &amp; Health Management 	Systems</a:t>
            </a:r>
          </a:p>
          <a:p>
            <a:r>
              <a:rPr lang="en-US" dirty="0" smtClean="0"/>
              <a:t>5.4	 Industrial Safety in Malaysia</a:t>
            </a:r>
          </a:p>
          <a:p>
            <a:pPr>
              <a:buNone/>
            </a:pPr>
            <a:endParaRPr lang="en-US" dirty="0" smtClean="0"/>
          </a:p>
          <a:p>
            <a:pPr eaLnBrk="1" hangingPunct="1"/>
            <a:endParaRPr 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5.3 OCCUPATIONAL SAFETY &amp; HEALTH MANAGEMENT SYSTEMS</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30</a:t>
            </a:fld>
            <a:endParaRPr lang="en-US" dirty="0"/>
          </a:p>
        </p:txBody>
      </p:sp>
      <p:sp>
        <p:nvSpPr>
          <p:cNvPr id="6" name="Content Placeholder 5"/>
          <p:cNvSpPr>
            <a:spLocks noGrp="1"/>
          </p:cNvSpPr>
          <p:nvPr>
            <p:ph idx="1"/>
          </p:nvPr>
        </p:nvSpPr>
        <p:spPr>
          <a:xfrm>
            <a:off x="457200" y="1489360"/>
            <a:ext cx="8229600" cy="4525963"/>
          </a:xfrm>
        </p:spPr>
        <p:txBody>
          <a:bodyPr/>
          <a:lstStyle/>
          <a:p>
            <a:pPr lvl="0"/>
            <a:r>
              <a:rPr lang="en-US" sz="2800" dirty="0" smtClean="0"/>
              <a:t>Planning and implementation :</a:t>
            </a:r>
          </a:p>
          <a:p>
            <a:pPr lvl="1"/>
            <a:r>
              <a:rPr lang="en-US" dirty="0" smtClean="0"/>
              <a:t>Initial review </a:t>
            </a:r>
            <a:endParaRPr lang="en-US" sz="4400" dirty="0" smtClean="0"/>
          </a:p>
          <a:p>
            <a:pPr lvl="1"/>
            <a:r>
              <a:rPr lang="en-US" dirty="0" smtClean="0"/>
              <a:t>System planning, development and implementation</a:t>
            </a:r>
          </a:p>
          <a:p>
            <a:pPr lvl="1"/>
            <a:r>
              <a:rPr lang="en-US" dirty="0" smtClean="0"/>
              <a:t>Emergency prevention, preparedness and response</a:t>
            </a:r>
          </a:p>
          <a:p>
            <a:pPr lvl="1">
              <a:buNone/>
            </a:pPr>
            <a:endParaRPr lang="en-US" sz="4000" dirty="0" smtClean="0"/>
          </a:p>
          <a:p>
            <a:pPr lvl="1">
              <a:buNone/>
            </a:pPr>
            <a:r>
              <a:rPr lang="en-US" dirty="0" smtClean="0"/>
              <a:t>                                                               </a:t>
            </a:r>
          </a:p>
          <a:p>
            <a:pPr lvl="2">
              <a:buNone/>
            </a:pPr>
            <a:endParaRPr lang="en-US" sz="20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5.3 OCCUPATIONAL SAFETY &amp; HEALTH MANAGEMENT SYSTEMS</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31</a:t>
            </a:fld>
            <a:endParaRPr lang="en-US" dirty="0"/>
          </a:p>
        </p:txBody>
      </p:sp>
      <p:sp>
        <p:nvSpPr>
          <p:cNvPr id="6" name="Content Placeholder 5"/>
          <p:cNvSpPr>
            <a:spLocks noGrp="1"/>
          </p:cNvSpPr>
          <p:nvPr>
            <p:ph idx="1"/>
          </p:nvPr>
        </p:nvSpPr>
        <p:spPr>
          <a:xfrm>
            <a:off x="457200" y="1489360"/>
            <a:ext cx="8229600" cy="4525963"/>
          </a:xfrm>
        </p:spPr>
        <p:txBody>
          <a:bodyPr/>
          <a:lstStyle/>
          <a:p>
            <a:pPr lvl="0"/>
            <a:r>
              <a:rPr lang="en-US" sz="2800" dirty="0" smtClean="0"/>
              <a:t>Planning and implementation :</a:t>
            </a:r>
          </a:p>
          <a:p>
            <a:pPr lvl="1"/>
            <a:r>
              <a:rPr lang="en-US" dirty="0" smtClean="0"/>
              <a:t>Hazard prevention</a:t>
            </a:r>
            <a:endParaRPr lang="en-US" sz="4000" dirty="0" smtClean="0"/>
          </a:p>
          <a:p>
            <a:pPr lvl="2"/>
            <a:r>
              <a:rPr lang="en-US" dirty="0" smtClean="0"/>
              <a:t>Preventive and protective measures should be</a:t>
            </a:r>
            <a:endParaRPr lang="en-US" sz="2000" dirty="0" smtClean="0"/>
          </a:p>
          <a:p>
            <a:pPr lvl="2">
              <a:buNone/>
            </a:pPr>
            <a:r>
              <a:rPr lang="en-US" dirty="0" smtClean="0"/>
              <a:t>    implemented in the following order of priority:</a:t>
            </a:r>
            <a:endParaRPr lang="en-US" sz="2000" dirty="0" smtClean="0"/>
          </a:p>
          <a:p>
            <a:pPr lvl="3"/>
            <a:r>
              <a:rPr lang="en-US" dirty="0" smtClean="0"/>
              <a:t>(a) eliminate the hazard/risk;</a:t>
            </a:r>
            <a:endParaRPr lang="en-US" sz="1600" dirty="0" smtClean="0"/>
          </a:p>
          <a:p>
            <a:pPr lvl="3"/>
            <a:r>
              <a:rPr lang="en-US" dirty="0" smtClean="0"/>
              <a:t>(b) control the hazard/risk at source, through the use of engineering controls or organizational measures;</a:t>
            </a:r>
            <a:endParaRPr lang="en-US" sz="1600" dirty="0" smtClean="0"/>
          </a:p>
          <a:p>
            <a:pPr lvl="3"/>
            <a:r>
              <a:rPr lang="en-US" dirty="0" smtClean="0"/>
              <a:t>(c) minimize the hazard/risk by the design of safe work systems, which include administrative control measures; and</a:t>
            </a:r>
            <a:endParaRPr lang="en-US" sz="1600" dirty="0" smtClean="0"/>
          </a:p>
          <a:p>
            <a:pPr lvl="3"/>
            <a:r>
              <a:rPr lang="en-US" dirty="0" smtClean="0"/>
              <a:t>(d) where residual hazards/risks cannot be controlled by collective measures, the employer should provide for appropriate personal protective equipment, including clothing, at no cost, and should implement measures to ensure its use and maintenance</a:t>
            </a:r>
            <a:endParaRPr lang="en-US" sz="1600" dirty="0" smtClean="0"/>
          </a:p>
          <a:p>
            <a:pPr lvl="1">
              <a:buNone/>
            </a:pPr>
            <a:endParaRPr lang="en-US" sz="4000" dirty="0" smtClean="0"/>
          </a:p>
          <a:p>
            <a:pPr lvl="1">
              <a:buNone/>
            </a:pPr>
            <a:r>
              <a:rPr lang="en-US" dirty="0" smtClean="0"/>
              <a:t>                                                               </a:t>
            </a:r>
          </a:p>
          <a:p>
            <a:pPr lvl="2">
              <a:buNone/>
            </a:pPr>
            <a:endParaRPr lang="en-US" sz="20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5.3 OCCUPATIONAL SAFETY &amp; HEALTH MANAGEMENT SYSTEMS</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32</a:t>
            </a:fld>
            <a:endParaRPr lang="en-US" dirty="0"/>
          </a:p>
        </p:txBody>
      </p:sp>
      <p:sp>
        <p:nvSpPr>
          <p:cNvPr id="6" name="Content Placeholder 5"/>
          <p:cNvSpPr>
            <a:spLocks noGrp="1"/>
          </p:cNvSpPr>
          <p:nvPr>
            <p:ph idx="1"/>
          </p:nvPr>
        </p:nvSpPr>
        <p:spPr>
          <a:xfrm>
            <a:off x="457200" y="1489360"/>
            <a:ext cx="8229600" cy="4525963"/>
          </a:xfrm>
        </p:spPr>
        <p:txBody>
          <a:bodyPr/>
          <a:lstStyle/>
          <a:p>
            <a:pPr lvl="0"/>
            <a:r>
              <a:rPr lang="en-US" dirty="0" smtClean="0"/>
              <a:t>Evaluation</a:t>
            </a:r>
            <a:endParaRPr lang="en-US" sz="4000" dirty="0" smtClean="0"/>
          </a:p>
          <a:p>
            <a:pPr lvl="1"/>
            <a:r>
              <a:rPr lang="en-US" dirty="0" smtClean="0"/>
              <a:t>Performance monitoring and measurement </a:t>
            </a:r>
            <a:endParaRPr lang="en-US" sz="1400" dirty="0" smtClean="0"/>
          </a:p>
          <a:p>
            <a:pPr lvl="1"/>
            <a:r>
              <a:rPr lang="en-US" dirty="0" smtClean="0"/>
              <a:t>Investigation of work-related injuries, ill health, diseases and incidents, and their impact on safety and health performance </a:t>
            </a:r>
            <a:endParaRPr lang="en-US" sz="4400" dirty="0" smtClean="0"/>
          </a:p>
          <a:p>
            <a:pPr lvl="1"/>
            <a:r>
              <a:rPr lang="en-US" dirty="0" smtClean="0"/>
              <a:t>Audit </a:t>
            </a:r>
            <a:endParaRPr lang="en-US" sz="4400" dirty="0" smtClean="0"/>
          </a:p>
          <a:p>
            <a:pPr lvl="1"/>
            <a:r>
              <a:rPr lang="en-US" dirty="0" smtClean="0"/>
              <a:t>Management review</a:t>
            </a:r>
            <a:endParaRPr lang="en-US" sz="4000" dirty="0" smtClean="0"/>
          </a:p>
          <a:p>
            <a:pPr lvl="1">
              <a:buNone/>
            </a:pPr>
            <a:endParaRPr lang="en-US" sz="4000" dirty="0" smtClean="0"/>
          </a:p>
          <a:p>
            <a:pPr lvl="1">
              <a:buNone/>
            </a:pPr>
            <a:r>
              <a:rPr lang="en-US" dirty="0" smtClean="0"/>
              <a:t>                                                               </a:t>
            </a:r>
          </a:p>
          <a:p>
            <a:pPr lvl="2">
              <a:buNone/>
            </a:pPr>
            <a:endParaRPr lang="en-US" sz="20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5.3 OCCUPATIONAL SAFETY &amp; HEALTH MANAGEMENT SYSTEMS</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33</a:t>
            </a:fld>
            <a:endParaRPr lang="en-US" dirty="0"/>
          </a:p>
        </p:txBody>
      </p:sp>
      <p:sp>
        <p:nvSpPr>
          <p:cNvPr id="6" name="Content Placeholder 5"/>
          <p:cNvSpPr>
            <a:spLocks noGrp="1"/>
          </p:cNvSpPr>
          <p:nvPr>
            <p:ph idx="1"/>
          </p:nvPr>
        </p:nvSpPr>
        <p:spPr>
          <a:xfrm>
            <a:off x="457200" y="1489360"/>
            <a:ext cx="8229600" cy="4525963"/>
          </a:xfrm>
        </p:spPr>
        <p:txBody>
          <a:bodyPr/>
          <a:lstStyle/>
          <a:p>
            <a:pPr lvl="0"/>
            <a:r>
              <a:rPr lang="en-US" dirty="0" smtClean="0"/>
              <a:t>Action for improvement </a:t>
            </a:r>
            <a:endParaRPr lang="en-US" sz="2800" dirty="0" smtClean="0"/>
          </a:p>
          <a:p>
            <a:pPr lvl="1"/>
            <a:r>
              <a:rPr lang="en-US" dirty="0" smtClean="0"/>
              <a:t>Preventive and corrective action</a:t>
            </a:r>
            <a:endParaRPr lang="en-US" sz="4000" dirty="0" smtClean="0"/>
          </a:p>
          <a:p>
            <a:pPr lvl="1"/>
            <a:r>
              <a:rPr lang="en-US" dirty="0" smtClean="0"/>
              <a:t>Continual improvement</a:t>
            </a:r>
            <a:endParaRPr lang="en-US" sz="4000" dirty="0" smtClean="0"/>
          </a:p>
          <a:p>
            <a:pPr lvl="1">
              <a:buNone/>
            </a:pPr>
            <a:endParaRPr lang="en-US" sz="4000" dirty="0" smtClean="0"/>
          </a:p>
          <a:p>
            <a:pPr lvl="1">
              <a:buNone/>
            </a:pPr>
            <a:r>
              <a:rPr lang="en-US" dirty="0" smtClean="0"/>
              <a:t>                                                               </a:t>
            </a:r>
          </a:p>
          <a:p>
            <a:pPr lvl="2">
              <a:buNone/>
            </a:pPr>
            <a:endParaRPr lang="en-US" sz="20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ctrTitle"/>
          </p:nvPr>
        </p:nvSpPr>
        <p:spPr>
          <a:xfrm>
            <a:off x="533400" y="2057400"/>
            <a:ext cx="8305800" cy="1470025"/>
          </a:xfrm>
        </p:spPr>
        <p:txBody>
          <a:bodyPr/>
          <a:lstStyle/>
          <a:p>
            <a:pPr eaLnBrk="1" hangingPunct="1"/>
            <a:r>
              <a:rPr lang="en-US" sz="4000" dirty="0" smtClean="0"/>
              <a:t>5.4 Industrial Safety In Malaysia</a:t>
            </a:r>
            <a:endParaRPr lang="en-US" sz="4000" i="1" dirty="0" smtClean="0"/>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5.4 Industrial Safety in Malaysia</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35</a:t>
            </a:fld>
            <a:endParaRPr lang="en-US" dirty="0"/>
          </a:p>
        </p:txBody>
      </p:sp>
      <p:sp>
        <p:nvSpPr>
          <p:cNvPr id="6" name="Content Placeholder 5"/>
          <p:cNvSpPr>
            <a:spLocks noGrp="1"/>
          </p:cNvSpPr>
          <p:nvPr>
            <p:ph idx="1"/>
          </p:nvPr>
        </p:nvSpPr>
        <p:spPr>
          <a:xfrm>
            <a:off x="457200" y="1489360"/>
            <a:ext cx="8229600" cy="4525963"/>
          </a:xfrm>
        </p:spPr>
        <p:txBody>
          <a:bodyPr/>
          <a:lstStyle/>
          <a:p>
            <a:pPr lvl="0"/>
            <a:r>
              <a:rPr lang="en-US" dirty="0" smtClean="0"/>
              <a:t>Generally accidents are classified under 3 different categories:</a:t>
            </a:r>
            <a:endParaRPr lang="en-US" sz="2800" dirty="0" smtClean="0"/>
          </a:p>
          <a:p>
            <a:pPr lvl="1"/>
            <a:r>
              <a:rPr lang="en-US" dirty="0" smtClean="0"/>
              <a:t>Type</a:t>
            </a:r>
            <a:endParaRPr lang="en-US" sz="2400" dirty="0" smtClean="0"/>
          </a:p>
          <a:p>
            <a:pPr lvl="1"/>
            <a:r>
              <a:rPr lang="en-US" dirty="0" smtClean="0"/>
              <a:t>Agency</a:t>
            </a:r>
            <a:endParaRPr lang="en-US" sz="2400" dirty="0" smtClean="0"/>
          </a:p>
          <a:p>
            <a:pPr lvl="1"/>
            <a:r>
              <a:rPr lang="en-US" dirty="0" smtClean="0"/>
              <a:t>Industry</a:t>
            </a:r>
            <a:endParaRPr lang="en-US" sz="2800" dirty="0" smtClean="0"/>
          </a:p>
          <a:p>
            <a:pPr lvl="0"/>
            <a:r>
              <a:rPr lang="en-US" dirty="0" smtClean="0"/>
              <a:t>The classification according to types gives the most useful information</a:t>
            </a:r>
            <a:endParaRPr lang="en-US" sz="2800" dirty="0" smtClean="0"/>
          </a:p>
          <a:p>
            <a:pPr lvl="0"/>
            <a:r>
              <a:rPr lang="en-US" dirty="0" smtClean="0"/>
              <a:t>The type of accident can be associated with certain aspects of industrial safety</a:t>
            </a:r>
            <a:endParaRPr lang="en-US" sz="2800" dirty="0" smtClean="0"/>
          </a:p>
          <a:p>
            <a:pPr lvl="1">
              <a:buNone/>
            </a:pPr>
            <a:endParaRPr lang="en-US" sz="4000" dirty="0" smtClean="0"/>
          </a:p>
          <a:p>
            <a:pPr lvl="1">
              <a:buNone/>
            </a:pPr>
            <a:r>
              <a:rPr lang="en-US" dirty="0" smtClean="0"/>
              <a:t>                                                               </a:t>
            </a:r>
          </a:p>
          <a:p>
            <a:pPr lvl="2">
              <a:buNone/>
            </a:pPr>
            <a:endParaRPr lang="en-US" sz="20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5.4 Industrial Safety in Malaysia</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36</a:t>
            </a:fld>
            <a:endParaRPr lang="en-US" dirty="0"/>
          </a:p>
        </p:txBody>
      </p:sp>
      <p:sp>
        <p:nvSpPr>
          <p:cNvPr id="6" name="Content Placeholder 5"/>
          <p:cNvSpPr>
            <a:spLocks noGrp="1"/>
          </p:cNvSpPr>
          <p:nvPr>
            <p:ph idx="1"/>
          </p:nvPr>
        </p:nvSpPr>
        <p:spPr>
          <a:xfrm>
            <a:off x="457200" y="1489360"/>
            <a:ext cx="8229600" cy="4525963"/>
          </a:xfrm>
        </p:spPr>
        <p:txBody>
          <a:bodyPr/>
          <a:lstStyle/>
          <a:p>
            <a:pPr lvl="1">
              <a:buNone/>
            </a:pPr>
            <a:endParaRPr lang="en-US" sz="4000" dirty="0" smtClean="0"/>
          </a:p>
          <a:p>
            <a:pPr lvl="1">
              <a:buNone/>
            </a:pPr>
            <a:r>
              <a:rPr lang="en-US" dirty="0" smtClean="0"/>
              <a:t>                                                               </a:t>
            </a:r>
          </a:p>
          <a:p>
            <a:pPr lvl="2">
              <a:buNone/>
            </a:pPr>
            <a:endParaRPr lang="en-US" sz="2000" dirty="0"/>
          </a:p>
        </p:txBody>
      </p:sp>
      <p:graphicFrame>
        <p:nvGraphicFramePr>
          <p:cNvPr id="5" name="Table 4"/>
          <p:cNvGraphicFramePr>
            <a:graphicFrameLocks noGrp="1"/>
          </p:cNvGraphicFramePr>
          <p:nvPr/>
        </p:nvGraphicFramePr>
        <p:xfrm>
          <a:off x="838200" y="1752600"/>
          <a:ext cx="7162800" cy="3962400"/>
        </p:xfrm>
        <a:graphic>
          <a:graphicData uri="http://schemas.openxmlformats.org/drawingml/2006/table">
            <a:tbl>
              <a:tblPr firstRow="1" bandRow="1">
                <a:tableStyleId>{5C22544A-7EE6-4342-B048-85BDC9FD1C3A}</a:tableStyleId>
              </a:tblPr>
              <a:tblGrid>
                <a:gridCol w="4566285"/>
                <a:gridCol w="2596515"/>
              </a:tblGrid>
              <a:tr h="924560">
                <a:tc>
                  <a:txBody>
                    <a:bodyPr/>
                    <a:lstStyle/>
                    <a:p>
                      <a:r>
                        <a:rPr lang="en-US" sz="2000" b="1" kern="1200" dirty="0" smtClean="0">
                          <a:solidFill>
                            <a:schemeClr val="lt1"/>
                          </a:solidFill>
                          <a:latin typeface="+mn-lt"/>
                          <a:ea typeface="+mn-ea"/>
                          <a:cs typeface="+mn-cs"/>
                        </a:rPr>
                        <a:t>Classification of accidents according to type</a:t>
                      </a:r>
                      <a:endParaRPr lang="en-US" sz="2000" dirty="0"/>
                    </a:p>
                  </a:txBody>
                  <a:tcPr/>
                </a:tc>
                <a:tc>
                  <a:txBody>
                    <a:bodyPr/>
                    <a:lstStyle/>
                    <a:p>
                      <a:r>
                        <a:rPr lang="en-US" sz="2000" b="1" kern="1200" dirty="0" smtClean="0">
                          <a:solidFill>
                            <a:schemeClr val="lt1"/>
                          </a:solidFill>
                          <a:latin typeface="+mn-lt"/>
                          <a:ea typeface="+mn-ea"/>
                          <a:cs typeface="+mn-cs"/>
                        </a:rPr>
                        <a:t>Aspect of Industrial Safety</a:t>
                      </a:r>
                      <a:endParaRPr lang="en-US" sz="2000" dirty="0"/>
                    </a:p>
                  </a:txBody>
                  <a:tcPr/>
                </a:tc>
              </a:tr>
              <a:tr h="1320800">
                <a:tc>
                  <a:txBody>
                    <a:bodyPr/>
                    <a:lstStyle/>
                    <a:p>
                      <a:r>
                        <a:rPr lang="en-US" sz="2000" kern="1200" dirty="0" smtClean="0">
                          <a:solidFill>
                            <a:schemeClr val="dk1"/>
                          </a:solidFill>
                          <a:latin typeface="+mn-lt"/>
                          <a:ea typeface="+mn-ea"/>
                          <a:cs typeface="+mn-cs"/>
                        </a:rPr>
                        <a:t>A12 Fall of person on the same level</a:t>
                      </a:r>
                    </a:p>
                    <a:p>
                      <a:r>
                        <a:rPr lang="en-US" sz="2000" kern="1200" dirty="0" smtClean="0">
                          <a:solidFill>
                            <a:schemeClr val="dk1"/>
                          </a:solidFill>
                          <a:latin typeface="+mn-lt"/>
                          <a:ea typeface="+mn-ea"/>
                          <a:cs typeface="+mn-cs"/>
                        </a:rPr>
                        <a:t>A31 Stepping on</a:t>
                      </a:r>
                      <a:r>
                        <a:rPr lang="en-US" sz="2000" kern="1200" baseline="0" dirty="0" smtClean="0">
                          <a:solidFill>
                            <a:schemeClr val="dk1"/>
                          </a:solidFill>
                          <a:latin typeface="+mn-lt"/>
                          <a:ea typeface="+mn-ea"/>
                          <a:cs typeface="+mn-cs"/>
                        </a:rPr>
                        <a:t> </a:t>
                      </a:r>
                      <a:r>
                        <a:rPr lang="en-US" sz="2000" kern="1200" dirty="0" smtClean="0">
                          <a:solidFill>
                            <a:schemeClr val="dk1"/>
                          </a:solidFill>
                          <a:latin typeface="+mn-lt"/>
                          <a:ea typeface="+mn-ea"/>
                          <a:cs typeface="+mn-cs"/>
                        </a:rPr>
                        <a:t>objects</a:t>
                      </a:r>
                    </a:p>
                    <a:p>
                      <a:r>
                        <a:rPr lang="en-US" sz="2000" kern="1200" dirty="0" smtClean="0">
                          <a:solidFill>
                            <a:schemeClr val="dk1"/>
                          </a:solidFill>
                          <a:latin typeface="+mn-lt"/>
                          <a:ea typeface="+mn-ea"/>
                          <a:cs typeface="+mn-cs"/>
                        </a:rPr>
                        <a:t>A32 Striking against stationary objects</a:t>
                      </a:r>
                      <a:endParaRPr lang="en-US" sz="2000" dirty="0"/>
                    </a:p>
                  </a:txBody>
                  <a:tcPr/>
                </a:tc>
                <a:tc>
                  <a:txBody>
                    <a:bodyPr/>
                    <a:lstStyle/>
                    <a:p>
                      <a:r>
                        <a:rPr lang="en-US" sz="2000" kern="1200" dirty="0" smtClean="0">
                          <a:solidFill>
                            <a:schemeClr val="dk1"/>
                          </a:solidFill>
                          <a:latin typeface="+mn-lt"/>
                          <a:ea typeface="+mn-ea"/>
                          <a:cs typeface="+mn-cs"/>
                        </a:rPr>
                        <a:t>Industrial housekeeping</a:t>
                      </a:r>
                      <a:endParaRPr lang="en-US" sz="2000" dirty="0"/>
                    </a:p>
                  </a:txBody>
                  <a:tcPr/>
                </a:tc>
              </a:tr>
              <a:tr h="1717040">
                <a:tc>
                  <a:txBody>
                    <a:bodyPr/>
                    <a:lstStyle/>
                    <a:p>
                      <a:r>
                        <a:rPr lang="en-US" sz="2000" kern="1200" dirty="0" smtClean="0">
                          <a:solidFill>
                            <a:schemeClr val="dk1"/>
                          </a:solidFill>
                          <a:latin typeface="+mn-lt"/>
                          <a:ea typeface="+mn-ea"/>
                          <a:cs typeface="+mn-cs"/>
                        </a:rPr>
                        <a:t>A33 Striking against moving objects</a:t>
                      </a:r>
                    </a:p>
                    <a:p>
                      <a:r>
                        <a:rPr lang="en-US" sz="2000" kern="1200" dirty="0" smtClean="0">
                          <a:solidFill>
                            <a:schemeClr val="dk1"/>
                          </a:solidFill>
                          <a:latin typeface="+mn-lt"/>
                          <a:ea typeface="+mn-ea"/>
                          <a:cs typeface="+mn-cs"/>
                        </a:rPr>
                        <a:t>A42 Caught between stationary and </a:t>
                      </a:r>
                      <a:r>
                        <a:rPr lang="en-US" sz="2000" kern="1200" smtClean="0">
                          <a:solidFill>
                            <a:schemeClr val="dk1"/>
                          </a:solidFill>
                          <a:latin typeface="+mn-lt"/>
                          <a:ea typeface="+mn-ea"/>
                          <a:cs typeface="+mn-cs"/>
                        </a:rPr>
                        <a:t>moving  </a:t>
                      </a:r>
                      <a:r>
                        <a:rPr lang="en-US" sz="2000" kern="1200" dirty="0" smtClean="0">
                          <a:solidFill>
                            <a:schemeClr val="dk1"/>
                          </a:solidFill>
                          <a:latin typeface="+mn-lt"/>
                          <a:ea typeface="+mn-ea"/>
                          <a:cs typeface="+mn-cs"/>
                        </a:rPr>
                        <a:t>objects</a:t>
                      </a:r>
                    </a:p>
                    <a:p>
                      <a:r>
                        <a:rPr lang="en-US" sz="2000" kern="1200" dirty="0" smtClean="0">
                          <a:solidFill>
                            <a:schemeClr val="dk1"/>
                          </a:solidFill>
                          <a:latin typeface="+mn-lt"/>
                          <a:ea typeface="+mn-ea"/>
                          <a:cs typeface="+mn-cs"/>
                        </a:rPr>
                        <a:t>A43 Caught between</a:t>
                      </a:r>
                      <a:r>
                        <a:rPr lang="en-US" sz="2000" kern="1200" baseline="0" dirty="0" smtClean="0">
                          <a:solidFill>
                            <a:schemeClr val="dk1"/>
                          </a:solidFill>
                          <a:latin typeface="+mn-lt"/>
                          <a:ea typeface="+mn-ea"/>
                          <a:cs typeface="+mn-cs"/>
                        </a:rPr>
                        <a:t> </a:t>
                      </a:r>
                      <a:r>
                        <a:rPr lang="en-US" sz="2000" kern="1200" dirty="0" smtClean="0">
                          <a:solidFill>
                            <a:schemeClr val="dk1"/>
                          </a:solidFill>
                          <a:latin typeface="+mn-lt"/>
                          <a:ea typeface="+mn-ea"/>
                          <a:cs typeface="+mn-cs"/>
                        </a:rPr>
                        <a:t>moving objects</a:t>
                      </a:r>
                      <a:endParaRPr lang="en-US" sz="2000" dirty="0"/>
                    </a:p>
                  </a:txBody>
                  <a:tcPr/>
                </a:tc>
                <a:tc>
                  <a:txBody>
                    <a:bodyPr/>
                    <a:lstStyle/>
                    <a:p>
                      <a:r>
                        <a:rPr lang="en-US" sz="2000" kern="1200" dirty="0" smtClean="0">
                          <a:solidFill>
                            <a:schemeClr val="dk1"/>
                          </a:solidFill>
                          <a:latin typeface="+mn-lt"/>
                          <a:ea typeface="+mn-ea"/>
                          <a:cs typeface="+mn-cs"/>
                        </a:rPr>
                        <a:t>Guarding</a:t>
                      </a:r>
                      <a:endParaRPr lang="en-US" sz="2000" dirty="0"/>
                    </a:p>
                  </a:txBody>
                  <a:tcPr/>
                </a:tc>
              </a:tr>
            </a:tbl>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5.4 Industrial Safety in Malaysia</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37</a:t>
            </a:fld>
            <a:endParaRPr lang="en-US" dirty="0"/>
          </a:p>
        </p:txBody>
      </p:sp>
      <p:sp>
        <p:nvSpPr>
          <p:cNvPr id="6" name="Content Placeholder 5"/>
          <p:cNvSpPr>
            <a:spLocks noGrp="1"/>
          </p:cNvSpPr>
          <p:nvPr>
            <p:ph idx="1"/>
          </p:nvPr>
        </p:nvSpPr>
        <p:spPr>
          <a:xfrm>
            <a:off x="457200" y="1489360"/>
            <a:ext cx="8229600" cy="4525963"/>
          </a:xfrm>
        </p:spPr>
        <p:txBody>
          <a:bodyPr/>
          <a:lstStyle/>
          <a:p>
            <a:pPr lvl="1">
              <a:buNone/>
            </a:pPr>
            <a:endParaRPr lang="en-US" sz="4000" dirty="0" smtClean="0"/>
          </a:p>
          <a:p>
            <a:pPr lvl="1">
              <a:buNone/>
            </a:pPr>
            <a:r>
              <a:rPr lang="en-US" dirty="0" smtClean="0"/>
              <a:t>                                                               </a:t>
            </a:r>
          </a:p>
          <a:p>
            <a:pPr lvl="2">
              <a:buNone/>
            </a:pPr>
            <a:endParaRPr lang="en-US" sz="2000" dirty="0"/>
          </a:p>
        </p:txBody>
      </p:sp>
      <p:graphicFrame>
        <p:nvGraphicFramePr>
          <p:cNvPr id="5" name="Table 4"/>
          <p:cNvGraphicFramePr>
            <a:graphicFrameLocks noGrp="1"/>
          </p:cNvGraphicFramePr>
          <p:nvPr/>
        </p:nvGraphicFramePr>
        <p:xfrm>
          <a:off x="838200" y="1752600"/>
          <a:ext cx="7162800" cy="3767901"/>
        </p:xfrm>
        <a:graphic>
          <a:graphicData uri="http://schemas.openxmlformats.org/drawingml/2006/table">
            <a:tbl>
              <a:tblPr firstRow="1" bandRow="1">
                <a:tableStyleId>{5C22544A-7EE6-4342-B048-85BDC9FD1C3A}</a:tableStyleId>
              </a:tblPr>
              <a:tblGrid>
                <a:gridCol w="4566285"/>
                <a:gridCol w="2596515"/>
              </a:tblGrid>
              <a:tr h="806701">
                <a:tc>
                  <a:txBody>
                    <a:bodyPr/>
                    <a:lstStyle/>
                    <a:p>
                      <a:r>
                        <a:rPr lang="en-US" sz="2000" b="1" kern="1200" dirty="0" smtClean="0">
                          <a:solidFill>
                            <a:schemeClr val="lt1"/>
                          </a:solidFill>
                          <a:latin typeface="+mn-lt"/>
                          <a:ea typeface="+mn-ea"/>
                          <a:cs typeface="+mn-cs"/>
                        </a:rPr>
                        <a:t>Classification of accidents according to type</a:t>
                      </a:r>
                      <a:endParaRPr lang="en-US" sz="2000" dirty="0"/>
                    </a:p>
                  </a:txBody>
                  <a:tcPr/>
                </a:tc>
                <a:tc>
                  <a:txBody>
                    <a:bodyPr/>
                    <a:lstStyle/>
                    <a:p>
                      <a:r>
                        <a:rPr lang="en-US" sz="2000" b="1" kern="1200" dirty="0" smtClean="0">
                          <a:solidFill>
                            <a:schemeClr val="lt1"/>
                          </a:solidFill>
                          <a:latin typeface="+mn-lt"/>
                          <a:ea typeface="+mn-ea"/>
                          <a:cs typeface="+mn-cs"/>
                        </a:rPr>
                        <a:t>Aspect of Industrial Safety</a:t>
                      </a:r>
                      <a:endParaRPr lang="en-US" sz="2000" dirty="0"/>
                    </a:p>
                  </a:txBody>
                  <a:tcPr/>
                </a:tc>
              </a:tr>
              <a:tr h="1276539">
                <a:tc>
                  <a:txBody>
                    <a:bodyPr/>
                    <a:lstStyle/>
                    <a:p>
                      <a:r>
                        <a:rPr lang="en-US" sz="1800" kern="1200" dirty="0" smtClean="0">
                          <a:solidFill>
                            <a:schemeClr val="dk1"/>
                          </a:solidFill>
                          <a:latin typeface="+mn-lt"/>
                          <a:ea typeface="+mn-ea"/>
                          <a:cs typeface="+mn-cs"/>
                        </a:rPr>
                        <a:t>A23 Struck by falling objects during handling</a:t>
                      </a:r>
                    </a:p>
                    <a:p>
                      <a:r>
                        <a:rPr lang="en-US" sz="1800" kern="1200" dirty="0" smtClean="0">
                          <a:solidFill>
                            <a:schemeClr val="dk1"/>
                          </a:solidFill>
                          <a:latin typeface="+mn-lt"/>
                          <a:ea typeface="+mn-ea"/>
                          <a:cs typeface="+mn-cs"/>
                        </a:rPr>
                        <a:t>A51 Over exertion in lifting objects</a:t>
                      </a:r>
                    </a:p>
                    <a:p>
                      <a:r>
                        <a:rPr lang="en-US" sz="1800" kern="1200" dirty="0" smtClean="0">
                          <a:solidFill>
                            <a:schemeClr val="dk1"/>
                          </a:solidFill>
                          <a:latin typeface="+mn-lt"/>
                          <a:ea typeface="+mn-ea"/>
                          <a:cs typeface="+mn-cs"/>
                        </a:rPr>
                        <a:t>A52 Over exertion in pushing or pulling </a:t>
                      </a:r>
                      <a:r>
                        <a:rPr lang="en-US" sz="1800" kern="1200" baseline="0" dirty="0" smtClean="0">
                          <a:solidFill>
                            <a:schemeClr val="dk1"/>
                          </a:solidFill>
                          <a:latin typeface="+mn-lt"/>
                          <a:ea typeface="+mn-ea"/>
                          <a:cs typeface="+mn-cs"/>
                        </a:rPr>
                        <a:t> </a:t>
                      </a:r>
                    </a:p>
                    <a:p>
                      <a:r>
                        <a:rPr lang="en-US" sz="1800" kern="1200" baseline="0" dirty="0" smtClean="0">
                          <a:solidFill>
                            <a:schemeClr val="dk1"/>
                          </a:solidFill>
                          <a:latin typeface="+mn-lt"/>
                          <a:ea typeface="+mn-ea"/>
                          <a:cs typeface="+mn-cs"/>
                        </a:rPr>
                        <a:t>         </a:t>
                      </a:r>
                      <a:r>
                        <a:rPr lang="en-US" sz="1800" kern="1200" dirty="0" smtClean="0">
                          <a:solidFill>
                            <a:schemeClr val="dk1"/>
                          </a:solidFill>
                          <a:latin typeface="+mn-lt"/>
                          <a:ea typeface="+mn-ea"/>
                          <a:cs typeface="+mn-cs"/>
                        </a:rPr>
                        <a:t>objects</a:t>
                      </a:r>
                    </a:p>
                    <a:p>
                      <a:r>
                        <a:rPr lang="en-US" sz="1800" kern="1200" dirty="0" smtClean="0">
                          <a:solidFill>
                            <a:schemeClr val="dk1"/>
                          </a:solidFill>
                          <a:latin typeface="+mn-lt"/>
                          <a:ea typeface="+mn-ea"/>
                          <a:cs typeface="+mn-cs"/>
                        </a:rPr>
                        <a:t>A54 Strenuous movements</a:t>
                      </a:r>
                      <a:endParaRPr lang="en-US" sz="2000" dirty="0"/>
                    </a:p>
                  </a:txBody>
                  <a:tcPr/>
                </a:tc>
                <a:tc>
                  <a:txBody>
                    <a:bodyPr/>
                    <a:lstStyle/>
                    <a:p>
                      <a:r>
                        <a:rPr lang="en-US" sz="1800" b="0" kern="1200" dirty="0" smtClean="0">
                          <a:solidFill>
                            <a:schemeClr val="dk1"/>
                          </a:solidFill>
                          <a:latin typeface="+mn-lt"/>
                          <a:ea typeface="+mn-ea"/>
                          <a:cs typeface="+mn-cs"/>
                        </a:rPr>
                        <a:t>Materials handling</a:t>
                      </a:r>
                      <a:endParaRPr lang="en-US" sz="2000" b="0" dirty="0"/>
                    </a:p>
                  </a:txBody>
                  <a:tcPr/>
                </a:tc>
              </a:tr>
              <a:tr h="1498160">
                <a:tc>
                  <a:txBody>
                    <a:bodyPr/>
                    <a:lstStyle/>
                    <a:p>
                      <a:r>
                        <a:rPr lang="en-US" sz="1800" kern="1200" dirty="0" smtClean="0">
                          <a:solidFill>
                            <a:schemeClr val="dk1"/>
                          </a:solidFill>
                          <a:latin typeface="+mn-lt"/>
                          <a:ea typeface="+mn-ea"/>
                          <a:cs typeface="+mn-cs"/>
                        </a:rPr>
                        <a:t>A61 Exposure to heat</a:t>
                      </a:r>
                    </a:p>
                    <a:p>
                      <a:r>
                        <a:rPr lang="en-US" sz="1800" kern="1200" dirty="0" smtClean="0">
                          <a:solidFill>
                            <a:schemeClr val="dk1"/>
                          </a:solidFill>
                          <a:latin typeface="+mn-lt"/>
                          <a:ea typeface="+mn-ea"/>
                          <a:cs typeface="+mn-cs"/>
                        </a:rPr>
                        <a:t>A63 Contact with hot objects</a:t>
                      </a:r>
                    </a:p>
                    <a:p>
                      <a:r>
                        <a:rPr lang="en-US" sz="1800" kern="1200" dirty="0" smtClean="0">
                          <a:solidFill>
                            <a:schemeClr val="dk1"/>
                          </a:solidFill>
                          <a:latin typeface="+mn-lt"/>
                          <a:ea typeface="+mn-ea"/>
                          <a:cs typeface="+mn-cs"/>
                        </a:rPr>
                        <a:t>A70 Expose or contact with electric current</a:t>
                      </a:r>
                      <a:endParaRPr lang="en-US" sz="2000" dirty="0"/>
                    </a:p>
                  </a:txBody>
                  <a:tcPr/>
                </a:tc>
                <a:tc>
                  <a:txBody>
                    <a:bodyPr/>
                    <a:lstStyle/>
                    <a:p>
                      <a:r>
                        <a:rPr lang="en-US" sz="1800" kern="1200" dirty="0" smtClean="0">
                          <a:solidFill>
                            <a:schemeClr val="dk1"/>
                          </a:solidFill>
                          <a:latin typeface="+mn-lt"/>
                          <a:ea typeface="+mn-ea"/>
                          <a:cs typeface="+mn-cs"/>
                        </a:rPr>
                        <a:t>Personal protective equipment</a:t>
                      </a:r>
                      <a:endParaRPr lang="en-US" sz="2000" dirty="0"/>
                    </a:p>
                  </a:txBody>
                  <a:tcPr/>
                </a:tc>
              </a:tr>
            </a:tbl>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5.4 Industrial Safety in Malaysia</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38</a:t>
            </a:fld>
            <a:endParaRPr lang="en-US" dirty="0"/>
          </a:p>
        </p:txBody>
      </p:sp>
      <p:sp>
        <p:nvSpPr>
          <p:cNvPr id="6" name="Content Placeholder 5"/>
          <p:cNvSpPr>
            <a:spLocks noGrp="1"/>
          </p:cNvSpPr>
          <p:nvPr>
            <p:ph idx="1"/>
          </p:nvPr>
        </p:nvSpPr>
        <p:spPr>
          <a:xfrm>
            <a:off x="457200" y="1489360"/>
            <a:ext cx="8229600" cy="4525963"/>
          </a:xfrm>
        </p:spPr>
        <p:txBody>
          <a:bodyPr/>
          <a:lstStyle/>
          <a:p>
            <a:pPr lvl="0"/>
            <a:r>
              <a:rPr lang="en-US" dirty="0" smtClean="0"/>
              <a:t>Guarding of Machinery and Mechanism </a:t>
            </a:r>
            <a:endParaRPr lang="en-US" sz="2800" dirty="0" smtClean="0"/>
          </a:p>
          <a:p>
            <a:pPr lvl="1"/>
            <a:r>
              <a:rPr lang="en-US" dirty="0" smtClean="0"/>
              <a:t>Accidents happen due to the followings:</a:t>
            </a:r>
            <a:endParaRPr lang="en-US" sz="2400" dirty="0" smtClean="0"/>
          </a:p>
          <a:p>
            <a:pPr lvl="2"/>
            <a:r>
              <a:rPr lang="en-US" dirty="0" smtClean="0"/>
              <a:t>Supervisors not using safe procedures during maintenance or breakdown</a:t>
            </a:r>
            <a:endParaRPr lang="en-US" sz="2000" dirty="0" smtClean="0"/>
          </a:p>
          <a:p>
            <a:pPr lvl="2"/>
            <a:r>
              <a:rPr lang="en-US" dirty="0" smtClean="0"/>
              <a:t>Operators not properly attired</a:t>
            </a:r>
            <a:endParaRPr lang="en-US" sz="2000" dirty="0" smtClean="0"/>
          </a:p>
          <a:p>
            <a:pPr lvl="2"/>
            <a:r>
              <a:rPr lang="en-US" dirty="0" smtClean="0"/>
              <a:t>Unsafe acts by operators</a:t>
            </a:r>
            <a:endParaRPr lang="en-US" sz="2000" dirty="0" smtClean="0"/>
          </a:p>
          <a:p>
            <a:pPr>
              <a:buNone/>
            </a:pPr>
            <a:r>
              <a:rPr lang="en-US" dirty="0" smtClean="0"/>
              <a:t> </a:t>
            </a:r>
            <a:endParaRPr lang="en-US" sz="2800" dirty="0" smtClean="0"/>
          </a:p>
          <a:p>
            <a:pPr lvl="1">
              <a:buNone/>
            </a:pPr>
            <a:endParaRPr lang="en-US" sz="4000" dirty="0" smtClean="0"/>
          </a:p>
          <a:p>
            <a:pPr lvl="1">
              <a:buNone/>
            </a:pPr>
            <a:r>
              <a:rPr lang="en-US" dirty="0" smtClean="0"/>
              <a:t>                                                               </a:t>
            </a:r>
          </a:p>
          <a:p>
            <a:pPr lvl="2">
              <a:buNone/>
            </a:pPr>
            <a:endParaRPr lang="en-US" sz="20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5.4 Industrial Safety in Malaysia</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39</a:t>
            </a:fld>
            <a:endParaRPr lang="en-US" dirty="0"/>
          </a:p>
        </p:txBody>
      </p:sp>
      <p:sp>
        <p:nvSpPr>
          <p:cNvPr id="6" name="Content Placeholder 5"/>
          <p:cNvSpPr>
            <a:spLocks noGrp="1"/>
          </p:cNvSpPr>
          <p:nvPr>
            <p:ph idx="1"/>
          </p:nvPr>
        </p:nvSpPr>
        <p:spPr>
          <a:xfrm>
            <a:off x="457200" y="1489360"/>
            <a:ext cx="8229600" cy="4525963"/>
          </a:xfrm>
        </p:spPr>
        <p:txBody>
          <a:bodyPr/>
          <a:lstStyle/>
          <a:p>
            <a:pPr lvl="0"/>
            <a:r>
              <a:rPr lang="en-US" dirty="0" smtClean="0"/>
              <a:t>Industrial Housekeeping</a:t>
            </a:r>
            <a:endParaRPr lang="en-US" sz="2800" dirty="0" smtClean="0"/>
          </a:p>
          <a:p>
            <a:pPr lvl="1"/>
            <a:r>
              <a:rPr lang="en-US" dirty="0" smtClean="0"/>
              <a:t>Smaller factories</a:t>
            </a:r>
            <a:endParaRPr lang="en-US" sz="2400" dirty="0" smtClean="0"/>
          </a:p>
          <a:p>
            <a:pPr lvl="2"/>
            <a:r>
              <a:rPr lang="en-US" dirty="0" smtClean="0"/>
              <a:t>Movement of materials is haphazard</a:t>
            </a:r>
            <a:endParaRPr lang="en-US" sz="2000" dirty="0" smtClean="0"/>
          </a:p>
          <a:p>
            <a:pPr lvl="2"/>
            <a:r>
              <a:rPr lang="en-US" dirty="0" smtClean="0"/>
              <a:t>Fire prevention is minimal</a:t>
            </a:r>
            <a:endParaRPr lang="en-US" sz="2000" dirty="0" smtClean="0"/>
          </a:p>
          <a:p>
            <a:pPr lvl="2"/>
            <a:r>
              <a:rPr lang="en-US" dirty="0" smtClean="0"/>
              <a:t>Poor housekeeping seems to be a tradition – resistance to change is great</a:t>
            </a:r>
            <a:endParaRPr lang="en-US" sz="2000" dirty="0" smtClean="0"/>
          </a:p>
          <a:p>
            <a:pPr>
              <a:buNone/>
            </a:pPr>
            <a:r>
              <a:rPr lang="en-US" dirty="0" smtClean="0"/>
              <a:t> </a:t>
            </a:r>
            <a:endParaRPr lang="en-US" sz="2800" dirty="0" smtClean="0"/>
          </a:p>
          <a:p>
            <a:pPr lvl="1">
              <a:buNone/>
            </a:pPr>
            <a:endParaRPr lang="en-US" sz="4000" dirty="0" smtClean="0"/>
          </a:p>
          <a:p>
            <a:pPr lvl="1">
              <a:buNone/>
            </a:pPr>
            <a:r>
              <a:rPr lang="en-US" dirty="0" smtClean="0"/>
              <a:t>                                                               </a:t>
            </a:r>
          </a:p>
          <a:p>
            <a:pPr lvl="2">
              <a:buNone/>
            </a:pPr>
            <a:endParaRPr lang="en-US"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ctrTitle"/>
          </p:nvPr>
        </p:nvSpPr>
        <p:spPr>
          <a:xfrm>
            <a:off x="533400" y="2057400"/>
            <a:ext cx="8305800" cy="1470025"/>
          </a:xfrm>
        </p:spPr>
        <p:txBody>
          <a:bodyPr/>
          <a:lstStyle/>
          <a:p>
            <a:pPr eaLnBrk="1" hangingPunct="1"/>
            <a:r>
              <a:rPr lang="en-US" sz="4000" dirty="0" smtClean="0"/>
              <a:t>5.1 Factory and Machinery Act, 1967</a:t>
            </a:r>
            <a:endParaRPr lang="en-US" sz="4000" i="1" dirty="0" smtClean="0"/>
          </a:p>
        </p:txBody>
      </p:sp>
      <p:sp>
        <p:nvSpPr>
          <p:cNvPr id="4" name="Subtitle 3"/>
          <p:cNvSpPr>
            <a:spLocks noGrp="1"/>
          </p:cNvSpPr>
          <p:nvPr>
            <p:ph type="subTitle" idx="1"/>
          </p:nvPr>
        </p:nvSpPr>
        <p:spPr/>
        <p:txBody>
          <a:bodyPr/>
          <a:lstStyle/>
          <a:p>
            <a:pPr>
              <a:defRPr/>
            </a:pPr>
            <a:endParaRPr lang="en-US" dirty="0"/>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5.4 Industrial Safety in Malaysia</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40</a:t>
            </a:fld>
            <a:endParaRPr lang="en-US" dirty="0"/>
          </a:p>
        </p:txBody>
      </p:sp>
      <p:sp>
        <p:nvSpPr>
          <p:cNvPr id="6" name="Content Placeholder 5"/>
          <p:cNvSpPr>
            <a:spLocks noGrp="1"/>
          </p:cNvSpPr>
          <p:nvPr>
            <p:ph idx="1"/>
          </p:nvPr>
        </p:nvSpPr>
        <p:spPr>
          <a:xfrm>
            <a:off x="457200" y="1489360"/>
            <a:ext cx="8229600" cy="4525963"/>
          </a:xfrm>
        </p:spPr>
        <p:txBody>
          <a:bodyPr/>
          <a:lstStyle/>
          <a:p>
            <a:pPr lvl="0"/>
            <a:r>
              <a:rPr lang="en-US" dirty="0" smtClean="0"/>
              <a:t>Materials handling</a:t>
            </a:r>
            <a:endParaRPr lang="en-US" sz="2800" dirty="0" smtClean="0"/>
          </a:p>
          <a:p>
            <a:pPr lvl="1"/>
            <a:r>
              <a:rPr lang="en-US" dirty="0" smtClean="0"/>
              <a:t>Caused by unsafe work practices – improper lifting, overloading, failure to wear protective clothing etc</a:t>
            </a:r>
            <a:endParaRPr lang="en-US" sz="2400" dirty="0" smtClean="0"/>
          </a:p>
          <a:p>
            <a:pPr lvl="1"/>
            <a:r>
              <a:rPr lang="en-US" dirty="0" smtClean="0"/>
              <a:t>Strains, sprain, fractures and bruises are common injuries</a:t>
            </a:r>
            <a:endParaRPr lang="en-US" sz="2400" dirty="0" smtClean="0"/>
          </a:p>
          <a:p>
            <a:pPr lvl="1"/>
            <a:r>
              <a:rPr lang="en-US" dirty="0" smtClean="0"/>
              <a:t>Requires training in safe working habits and adequate supervision</a:t>
            </a:r>
            <a:endParaRPr lang="en-US" sz="2400" dirty="0" smtClean="0"/>
          </a:p>
          <a:p>
            <a:pPr>
              <a:buNone/>
            </a:pPr>
            <a:r>
              <a:rPr lang="en-US" dirty="0" smtClean="0"/>
              <a:t> </a:t>
            </a:r>
            <a:endParaRPr lang="en-US" sz="2800" dirty="0" smtClean="0"/>
          </a:p>
          <a:p>
            <a:pPr lvl="1">
              <a:buNone/>
            </a:pPr>
            <a:endParaRPr lang="en-US" sz="4000" dirty="0" smtClean="0"/>
          </a:p>
          <a:p>
            <a:pPr lvl="1">
              <a:buNone/>
            </a:pPr>
            <a:r>
              <a:rPr lang="en-US" dirty="0" smtClean="0"/>
              <a:t>                                                               </a:t>
            </a:r>
          </a:p>
          <a:p>
            <a:pPr lvl="2">
              <a:buNone/>
            </a:pPr>
            <a:endParaRPr lang="en-US" sz="20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5.4 Industrial Safety in Malaysia</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41</a:t>
            </a:fld>
            <a:endParaRPr lang="en-US" dirty="0"/>
          </a:p>
        </p:txBody>
      </p:sp>
      <p:sp>
        <p:nvSpPr>
          <p:cNvPr id="6" name="Content Placeholder 5"/>
          <p:cNvSpPr>
            <a:spLocks noGrp="1"/>
          </p:cNvSpPr>
          <p:nvPr>
            <p:ph idx="1"/>
          </p:nvPr>
        </p:nvSpPr>
        <p:spPr>
          <a:xfrm>
            <a:off x="457200" y="1489360"/>
            <a:ext cx="8229600" cy="4525963"/>
          </a:xfrm>
        </p:spPr>
        <p:txBody>
          <a:bodyPr/>
          <a:lstStyle/>
          <a:p>
            <a:pPr lvl="0"/>
            <a:r>
              <a:rPr lang="en-US" dirty="0" smtClean="0"/>
              <a:t>Industrial hazards</a:t>
            </a:r>
            <a:endParaRPr lang="en-US" sz="2800" dirty="0" smtClean="0"/>
          </a:p>
          <a:p>
            <a:pPr lvl="1"/>
            <a:r>
              <a:rPr lang="en-US" dirty="0" smtClean="0"/>
              <a:t>The basic step of preventing accidental injury is to eliminate the hazards by:</a:t>
            </a:r>
            <a:endParaRPr lang="en-US" sz="2400" dirty="0" smtClean="0"/>
          </a:p>
          <a:p>
            <a:pPr lvl="2"/>
            <a:r>
              <a:rPr lang="en-US" dirty="0" smtClean="0"/>
              <a:t>Engineering the hazards out of the operations</a:t>
            </a:r>
            <a:endParaRPr lang="en-US" sz="2000" dirty="0" smtClean="0"/>
          </a:p>
          <a:p>
            <a:pPr lvl="2"/>
            <a:r>
              <a:rPr lang="en-US" dirty="0" smtClean="0"/>
              <a:t>Controlling the hazard at its source by an enclosure or a guard</a:t>
            </a:r>
            <a:endParaRPr lang="en-US" sz="2000" dirty="0" smtClean="0"/>
          </a:p>
          <a:p>
            <a:pPr lvl="2"/>
            <a:r>
              <a:rPr lang="en-US" dirty="0" smtClean="0"/>
              <a:t>Prescribing personal protective clothing as a shield</a:t>
            </a:r>
            <a:endParaRPr lang="en-US" sz="2000" dirty="0" smtClean="0"/>
          </a:p>
          <a:p>
            <a:pPr>
              <a:buNone/>
            </a:pPr>
            <a:r>
              <a:rPr lang="en-US" dirty="0" smtClean="0"/>
              <a:t> </a:t>
            </a:r>
            <a:endParaRPr lang="en-US" sz="2800" dirty="0" smtClean="0"/>
          </a:p>
          <a:p>
            <a:pPr lvl="1">
              <a:buNone/>
            </a:pPr>
            <a:endParaRPr lang="en-US" sz="4000" dirty="0" smtClean="0"/>
          </a:p>
          <a:p>
            <a:pPr lvl="1">
              <a:buNone/>
            </a:pPr>
            <a:r>
              <a:rPr lang="en-US" dirty="0" smtClean="0"/>
              <a:t>                                                               </a:t>
            </a:r>
          </a:p>
          <a:p>
            <a:pPr lvl="2">
              <a:buNone/>
            </a:pPr>
            <a:endParaRPr lang="en-US" sz="20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5.4 Industrial Safety in Malaysia</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42</a:t>
            </a:fld>
            <a:endParaRPr lang="en-US" dirty="0"/>
          </a:p>
        </p:txBody>
      </p:sp>
      <p:sp>
        <p:nvSpPr>
          <p:cNvPr id="6" name="Content Placeholder 5"/>
          <p:cNvSpPr>
            <a:spLocks noGrp="1"/>
          </p:cNvSpPr>
          <p:nvPr>
            <p:ph idx="1"/>
          </p:nvPr>
        </p:nvSpPr>
        <p:spPr>
          <a:xfrm>
            <a:off x="457200" y="1489360"/>
            <a:ext cx="8229600" cy="4525963"/>
          </a:xfrm>
        </p:spPr>
        <p:txBody>
          <a:bodyPr/>
          <a:lstStyle/>
          <a:p>
            <a:pPr lvl="0"/>
            <a:r>
              <a:rPr lang="en-US" dirty="0" smtClean="0"/>
              <a:t>The followings are examples of accidents and statistics obtained from the official website of the Department of Safety and Health Malaysia(DOSH)</a:t>
            </a:r>
          </a:p>
          <a:p>
            <a:pPr lvl="0"/>
            <a:r>
              <a:rPr lang="en-US" dirty="0" smtClean="0"/>
              <a:t>Summary of accident cases reported by DOSH as at 12 August 2011</a:t>
            </a:r>
          </a:p>
          <a:p>
            <a:pPr>
              <a:buNone/>
            </a:pPr>
            <a:r>
              <a:rPr lang="en-US" dirty="0" smtClean="0"/>
              <a:t> </a:t>
            </a:r>
            <a:endParaRPr lang="en-US" sz="2800" dirty="0" smtClean="0"/>
          </a:p>
          <a:p>
            <a:pPr lvl="1">
              <a:buNone/>
            </a:pPr>
            <a:endParaRPr lang="en-US" sz="4000" dirty="0" smtClean="0"/>
          </a:p>
          <a:p>
            <a:pPr lvl="1">
              <a:buNone/>
            </a:pPr>
            <a:r>
              <a:rPr lang="en-US" dirty="0" smtClean="0"/>
              <a:t>                                                               </a:t>
            </a:r>
          </a:p>
          <a:p>
            <a:pPr lvl="2">
              <a:buNone/>
            </a:pPr>
            <a:endParaRPr lang="en-US" sz="20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0"/>
            <a:ext cx="8458200" cy="655638"/>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5.4 Industrial Safety in Malaysia</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43</a:t>
            </a:fld>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371600" y="685800"/>
            <a:ext cx="6172200" cy="6172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5.4 Industrial Safety in Malaysia</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44</a:t>
            </a:fld>
            <a:endParaRPr lang="en-US" dirty="0"/>
          </a:p>
        </p:txBody>
      </p:sp>
      <p:pic>
        <p:nvPicPr>
          <p:cNvPr id="2050" name="Picture 2"/>
          <p:cNvPicPr>
            <a:picLocks noChangeAspect="1" noChangeArrowheads="1"/>
          </p:cNvPicPr>
          <p:nvPr/>
        </p:nvPicPr>
        <p:blipFill>
          <a:blip r:embed="rId2" cstate="print"/>
          <a:srcRect/>
          <a:stretch>
            <a:fillRect/>
          </a:stretch>
        </p:blipFill>
        <p:spPr bwMode="auto">
          <a:xfrm>
            <a:off x="34630" y="1773380"/>
            <a:ext cx="9144000" cy="425917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5.4 Industrial Safety in Malaysia</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45</a:t>
            </a:fld>
            <a:endParaRPr lang="en-US" dirty="0"/>
          </a:p>
        </p:txBody>
      </p:sp>
      <p:sp>
        <p:nvSpPr>
          <p:cNvPr id="5" name="Content Placeholder 4"/>
          <p:cNvSpPr>
            <a:spLocks noGrp="1"/>
          </p:cNvSpPr>
          <p:nvPr>
            <p:ph idx="1"/>
          </p:nvPr>
        </p:nvSpPr>
        <p:spPr/>
        <p:txBody>
          <a:bodyPr/>
          <a:lstStyle/>
          <a:p>
            <a:pPr lvl="0" algn="just">
              <a:buFont typeface="Arial" pitchFamily="34" charset="0"/>
              <a:buChar char="•"/>
            </a:pPr>
            <a:r>
              <a:rPr lang="en-US" dirty="0" smtClean="0"/>
              <a:t>Statistics from DOSH indicates that the Manufacturing sector has the highest occupational accident rate</a:t>
            </a:r>
          </a:p>
          <a:p>
            <a:pPr>
              <a:buNone/>
            </a:pPr>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5.4 Industrial Safety in Malaysia</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46</a:t>
            </a:fld>
            <a:endParaRPr lang="en-US" dirty="0"/>
          </a:p>
        </p:txBody>
      </p:sp>
      <p:pic>
        <p:nvPicPr>
          <p:cNvPr id="3074" name="Picture 2"/>
          <p:cNvPicPr>
            <a:picLocks noGrp="1" noChangeAspect="1" noChangeArrowheads="1"/>
          </p:cNvPicPr>
          <p:nvPr>
            <p:ph idx="1"/>
          </p:nvPr>
        </p:nvPicPr>
        <p:blipFill>
          <a:blip r:embed="rId2" cstate="print"/>
          <a:srcRect/>
          <a:stretch>
            <a:fillRect/>
          </a:stretch>
        </p:blipFill>
        <p:spPr bwMode="auto">
          <a:xfrm>
            <a:off x="638514" y="1149930"/>
            <a:ext cx="7383266" cy="570807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5.4 Industrial Safety in Malaysia</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47</a:t>
            </a:fld>
            <a:endParaRPr lang="en-US" dirty="0"/>
          </a:p>
        </p:txBody>
      </p:sp>
      <p:pic>
        <p:nvPicPr>
          <p:cNvPr id="2" name="Picture 2"/>
          <p:cNvPicPr>
            <a:picLocks noChangeAspect="1" noChangeArrowheads="1"/>
          </p:cNvPicPr>
          <p:nvPr/>
        </p:nvPicPr>
        <p:blipFill>
          <a:blip r:embed="rId2" cstate="print"/>
          <a:srcRect/>
          <a:stretch>
            <a:fillRect/>
          </a:stretch>
        </p:blipFill>
        <p:spPr bwMode="auto">
          <a:xfrm>
            <a:off x="914400" y="1314085"/>
            <a:ext cx="7162800" cy="554391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5.4 Industrial Safety in Malaysia</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48</a:t>
            </a:fld>
            <a:endParaRPr lang="en-US" dirty="0"/>
          </a:p>
        </p:txBody>
      </p:sp>
      <p:sp>
        <p:nvSpPr>
          <p:cNvPr id="5" name="Content Placeholder 4"/>
          <p:cNvSpPr>
            <a:spLocks noGrp="1"/>
          </p:cNvSpPr>
          <p:nvPr>
            <p:ph idx="1"/>
          </p:nvPr>
        </p:nvSpPr>
        <p:spPr/>
        <p:txBody>
          <a:bodyPr/>
          <a:lstStyle/>
          <a:p>
            <a:pPr lvl="0"/>
            <a:r>
              <a:rPr lang="en-US" dirty="0" smtClean="0"/>
              <a:t>Example of an accident case</a:t>
            </a:r>
          </a:p>
          <a:p>
            <a:pPr lvl="1"/>
            <a:r>
              <a:rPr lang="en-US" dirty="0" smtClean="0"/>
              <a:t>LPG Explosion in a supermarket, December 2009</a:t>
            </a:r>
          </a:p>
          <a:p>
            <a:pPr lvl="1"/>
            <a:r>
              <a:rPr lang="en-US" dirty="0" smtClean="0"/>
              <a:t>Case synopsis </a:t>
            </a:r>
            <a:endParaRPr lang="en-US" sz="2400" dirty="0" smtClean="0"/>
          </a:p>
          <a:p>
            <a:pPr lvl="2"/>
            <a:r>
              <a:rPr lang="en-US" dirty="0" smtClean="0"/>
              <a:t>Two workers were killed and nine injured when an explosion occurred inside a new shopping complex in Malacca</a:t>
            </a:r>
          </a:p>
          <a:p>
            <a:pPr lvl="2"/>
            <a:r>
              <a:rPr lang="en-US" dirty="0" smtClean="0"/>
              <a:t>During the accident, the workers were making final preparations for the official opening of the complex</a:t>
            </a:r>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5.4 Industrial Safety in Malaysia</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49</a:t>
            </a:fld>
            <a:endParaRPr lang="en-US" dirty="0"/>
          </a:p>
        </p:txBody>
      </p:sp>
      <p:sp>
        <p:nvSpPr>
          <p:cNvPr id="5" name="Content Placeholder 4"/>
          <p:cNvSpPr>
            <a:spLocks noGrp="1"/>
          </p:cNvSpPr>
          <p:nvPr>
            <p:ph idx="1"/>
          </p:nvPr>
        </p:nvSpPr>
        <p:spPr/>
        <p:txBody>
          <a:bodyPr/>
          <a:lstStyle/>
          <a:p>
            <a:pPr lvl="0"/>
            <a:r>
              <a:rPr lang="en-US" dirty="0" smtClean="0"/>
              <a:t>Example of an accident case</a:t>
            </a:r>
          </a:p>
          <a:p>
            <a:pPr lvl="2"/>
            <a:r>
              <a:rPr lang="en-US" dirty="0" smtClean="0"/>
              <a:t>The LPG was channeled from the bulk storage tanks through a gas piping network and controlled by a shut-off valve at each of the shop-lot- which is used as a food and beverages outlet</a:t>
            </a:r>
          </a:p>
          <a:p>
            <a:pPr lvl="2"/>
            <a:r>
              <a:rPr lang="en-US" dirty="0" smtClean="0"/>
              <a:t>Forensic engineering investigation found out that the explosion happened when a shut-off valve in one of the shop-lots was  inadvertently left opened</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5.1 Factory and Machinery Act, 1967</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5</a:t>
            </a:fld>
            <a:endParaRPr lang="en-US"/>
          </a:p>
        </p:txBody>
      </p:sp>
      <p:pic>
        <p:nvPicPr>
          <p:cNvPr id="5" name="Picture 4"/>
          <p:cNvPicPr>
            <a:picLocks noChangeAspect="1" noChangeArrowheads="1"/>
          </p:cNvPicPr>
          <p:nvPr/>
        </p:nvPicPr>
        <p:blipFill>
          <a:blip r:embed="rId2" cstate="print"/>
          <a:srcRect/>
          <a:stretch>
            <a:fillRect/>
          </a:stretch>
        </p:blipFill>
        <p:spPr bwMode="auto">
          <a:xfrm>
            <a:off x="2819400" y="1676400"/>
            <a:ext cx="3276600" cy="448565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5.4 Industrial Safety in Malaysia</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50</a:t>
            </a:fld>
            <a:endParaRPr lang="en-US" dirty="0"/>
          </a:p>
        </p:txBody>
      </p:sp>
      <p:sp>
        <p:nvSpPr>
          <p:cNvPr id="5" name="Content Placeholder 4"/>
          <p:cNvSpPr>
            <a:spLocks noGrp="1"/>
          </p:cNvSpPr>
          <p:nvPr>
            <p:ph idx="1"/>
          </p:nvPr>
        </p:nvSpPr>
        <p:spPr/>
        <p:txBody>
          <a:bodyPr/>
          <a:lstStyle/>
          <a:p>
            <a:pPr lvl="0"/>
            <a:r>
              <a:rPr lang="en-US" dirty="0" smtClean="0"/>
              <a:t>Example of an accident case</a:t>
            </a:r>
          </a:p>
          <a:p>
            <a:pPr lvl="2"/>
            <a:r>
              <a:rPr lang="en-US" dirty="0" smtClean="0"/>
              <a:t>The LPG leakage was detected and discovered by the one of the workers working near the shop-lot</a:t>
            </a:r>
          </a:p>
          <a:p>
            <a:pPr lvl="2"/>
            <a:r>
              <a:rPr lang="en-US" dirty="0" smtClean="0"/>
              <a:t>However no action was taken to evacuate the building and the shut-off valve inside the shop-lot cannot be turned off because the door was shuttered and locked</a:t>
            </a:r>
          </a:p>
          <a:p>
            <a:pPr lvl="2"/>
            <a:r>
              <a:rPr lang="en-US" dirty="0" smtClean="0"/>
              <a:t>The LPG which had escaped and accumulated in the shop–lot can be easily ignited by any sparks from the on-going work outside the shop</a:t>
            </a:r>
          </a:p>
          <a:p>
            <a:pPr lvl="2"/>
            <a:r>
              <a:rPr lang="en-US" dirty="0" smtClean="0"/>
              <a:t>The combination of accumulated LPG and spark caused a confined vapor cloud explosion (VCE)</a:t>
            </a:r>
            <a:endParaRPr lang="en-US" sz="2000" dirty="0" smtClean="0"/>
          </a:p>
          <a:p>
            <a:pPr lvl="1"/>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5.4 Industrial Safety in Malaysia</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51</a:t>
            </a:fld>
            <a:endParaRPr lang="en-US" dirty="0"/>
          </a:p>
        </p:txBody>
      </p:sp>
      <p:sp>
        <p:nvSpPr>
          <p:cNvPr id="5" name="Content Placeholder 4"/>
          <p:cNvSpPr>
            <a:spLocks noGrp="1"/>
          </p:cNvSpPr>
          <p:nvPr>
            <p:ph idx="1"/>
          </p:nvPr>
        </p:nvSpPr>
        <p:spPr/>
        <p:txBody>
          <a:bodyPr/>
          <a:lstStyle/>
          <a:p>
            <a:pPr lvl="0"/>
            <a:r>
              <a:rPr lang="en-US" dirty="0" smtClean="0"/>
              <a:t>Example of accident cases</a:t>
            </a:r>
          </a:p>
          <a:p>
            <a:pPr lvl="2"/>
            <a:r>
              <a:rPr lang="en-US" dirty="0" smtClean="0"/>
              <a:t>This resulted in building walls being cracked and damaged, window glasses shattered and ceilings collapsed</a:t>
            </a:r>
          </a:p>
          <a:p>
            <a:pPr lvl="2"/>
            <a:r>
              <a:rPr lang="en-US" dirty="0" smtClean="0"/>
              <a:t>Death and injuries were due to flying debris from the explosion</a:t>
            </a:r>
          </a:p>
          <a:p>
            <a:pPr lvl="2">
              <a:buNone/>
            </a:pPr>
            <a:endParaRPr lang="en-US" sz="2000" dirty="0" smtClean="0"/>
          </a:p>
          <a:p>
            <a:pPr lvl="1"/>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5.4 Industrial Safety in Malaysia</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52</a:t>
            </a:fld>
            <a:endParaRPr lang="en-US" dirty="0"/>
          </a:p>
        </p:txBody>
      </p:sp>
      <p:pic>
        <p:nvPicPr>
          <p:cNvPr id="5122" name="Picture 2"/>
          <p:cNvPicPr>
            <a:picLocks noGrp="1" noChangeAspect="1" noChangeArrowheads="1"/>
          </p:cNvPicPr>
          <p:nvPr>
            <p:ph idx="1"/>
          </p:nvPr>
        </p:nvPicPr>
        <p:blipFill>
          <a:blip r:embed="rId2" cstate="print"/>
          <a:srcRect/>
          <a:stretch>
            <a:fillRect/>
          </a:stretch>
        </p:blipFill>
        <p:spPr bwMode="auto">
          <a:xfrm>
            <a:off x="609600" y="1956303"/>
            <a:ext cx="3962400" cy="2628523"/>
          </a:xfrm>
          <a:prstGeom prst="rect">
            <a:avLst/>
          </a:prstGeom>
          <a:noFill/>
          <a:ln w="9525">
            <a:noFill/>
            <a:miter lim="800000"/>
            <a:headEnd/>
            <a:tailEnd/>
          </a:ln>
          <a:effectLst/>
        </p:spPr>
      </p:pic>
      <p:sp>
        <p:nvSpPr>
          <p:cNvPr id="5123" name="Rectangle 3"/>
          <p:cNvSpPr>
            <a:spLocks noChangeArrowheads="1"/>
          </p:cNvSpPr>
          <p:nvPr/>
        </p:nvSpPr>
        <p:spPr bwMode="auto">
          <a:xfrm>
            <a:off x="685800" y="4800600"/>
            <a:ext cx="3429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pitchFamily="34" charset="0"/>
                <a:ea typeface="FreeSans"/>
                <a:cs typeface="Arial" pitchFamily="34" charset="0"/>
              </a:rPr>
              <a:t>Gas Supply From 2 LPG Tanks</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pic>
        <p:nvPicPr>
          <p:cNvPr id="5124" name="Picture 4"/>
          <p:cNvPicPr>
            <a:picLocks noChangeAspect="1" noChangeArrowheads="1"/>
          </p:cNvPicPr>
          <p:nvPr/>
        </p:nvPicPr>
        <p:blipFill>
          <a:blip r:embed="rId3" cstate="print"/>
          <a:srcRect/>
          <a:stretch>
            <a:fillRect/>
          </a:stretch>
        </p:blipFill>
        <p:spPr bwMode="auto">
          <a:xfrm>
            <a:off x="4952999" y="1905000"/>
            <a:ext cx="4002206" cy="2654929"/>
          </a:xfrm>
          <a:prstGeom prst="rect">
            <a:avLst/>
          </a:prstGeom>
          <a:noFill/>
          <a:ln w="9525">
            <a:noFill/>
            <a:miter lim="800000"/>
            <a:headEnd/>
            <a:tailEnd/>
          </a:ln>
          <a:effectLst/>
        </p:spPr>
      </p:pic>
      <p:sp>
        <p:nvSpPr>
          <p:cNvPr id="8" name="Rectangle 7"/>
          <p:cNvSpPr/>
          <p:nvPr/>
        </p:nvSpPr>
        <p:spPr>
          <a:xfrm>
            <a:off x="4953000" y="4724400"/>
            <a:ext cx="3711272" cy="369332"/>
          </a:xfrm>
          <a:prstGeom prst="rect">
            <a:avLst/>
          </a:prstGeom>
        </p:spPr>
        <p:txBody>
          <a:bodyPr wrap="none">
            <a:spAutoFit/>
          </a:bodyPr>
          <a:lstStyle/>
          <a:p>
            <a:r>
              <a:rPr lang="en-US" dirty="0" smtClean="0"/>
              <a:t>Damages caused by the explosion</a:t>
            </a:r>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5.4 Industrial Safety in Malaysia</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53</a:t>
            </a:fld>
            <a:endParaRPr lang="en-US" dirty="0"/>
          </a:p>
        </p:txBody>
      </p:sp>
      <p:sp>
        <p:nvSpPr>
          <p:cNvPr id="5" name="Content Placeholder 4"/>
          <p:cNvSpPr>
            <a:spLocks noGrp="1"/>
          </p:cNvSpPr>
          <p:nvPr>
            <p:ph idx="1"/>
          </p:nvPr>
        </p:nvSpPr>
        <p:spPr>
          <a:xfrm>
            <a:off x="457200" y="1600200"/>
            <a:ext cx="8229600" cy="4876800"/>
          </a:xfrm>
        </p:spPr>
        <p:txBody>
          <a:bodyPr/>
          <a:lstStyle/>
          <a:p>
            <a:r>
              <a:rPr lang="en-US" sz="2800" dirty="0" smtClean="0"/>
              <a:t>Lessons learnt and recommendations: </a:t>
            </a:r>
          </a:p>
          <a:p>
            <a:pPr marL="914400" lvl="1" indent="-457200">
              <a:buAutoNum type="arabicPeriod"/>
            </a:pPr>
            <a:r>
              <a:rPr lang="en-US" sz="2400" dirty="0" smtClean="0"/>
              <a:t>A comprehensive LPG safe system of work need to be established. On top of that the management must ensure that the system is implemented and followed through by anyone who works with LPG</a:t>
            </a:r>
          </a:p>
          <a:p>
            <a:pPr lvl="1">
              <a:buNone/>
            </a:pPr>
            <a:r>
              <a:rPr lang="en-US" sz="2400" dirty="0" smtClean="0"/>
              <a:t>2. 	Thorough inspection on the LPG piping and fittings need 	to be done before the commissioning process to ensure 	that all shut-off valves in the shop-lots were 	properly 	turned off</a:t>
            </a:r>
          </a:p>
          <a:p>
            <a:pPr lvl="1">
              <a:buNone/>
            </a:pPr>
            <a:r>
              <a:rPr lang="en-US" sz="2400" dirty="0" smtClean="0"/>
              <a:t>3. 	The gas piping contractor shall ensure that the end pipes 	were closed with ‘end caps’ to prevent any leakage of gas 	even though the shut-off valves were closed</a:t>
            </a:r>
          </a:p>
          <a:p>
            <a:pPr lvl="2">
              <a:buNone/>
            </a:pPr>
            <a:endParaRPr lang="en-US" sz="2000" dirty="0" smtClean="0"/>
          </a:p>
          <a:p>
            <a:pPr lvl="1"/>
            <a:endParaRPr 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5.4 Industrial Safety in Malaysia</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54</a:t>
            </a:fld>
            <a:endParaRPr lang="en-US" dirty="0"/>
          </a:p>
        </p:txBody>
      </p:sp>
      <p:sp>
        <p:nvSpPr>
          <p:cNvPr id="5" name="Content Placeholder 4"/>
          <p:cNvSpPr>
            <a:spLocks noGrp="1"/>
          </p:cNvSpPr>
          <p:nvPr>
            <p:ph idx="1"/>
          </p:nvPr>
        </p:nvSpPr>
        <p:spPr/>
        <p:txBody>
          <a:bodyPr/>
          <a:lstStyle/>
          <a:p>
            <a:r>
              <a:rPr lang="en-US" dirty="0" smtClean="0"/>
              <a:t>Lessons learnt and recommendations: </a:t>
            </a:r>
          </a:p>
          <a:p>
            <a:pPr lvl="1">
              <a:buNone/>
            </a:pPr>
            <a:r>
              <a:rPr lang="en-US" sz="2400" dirty="0" smtClean="0"/>
              <a:t>4. The contractor should be briefed about the dangers of LPG and the  safety evacuation measures to be taken in the event of any leakage</a:t>
            </a:r>
            <a:endParaRPr lang="en-US" sz="2000" dirty="0" smtClean="0"/>
          </a:p>
          <a:p>
            <a:pPr lvl="1">
              <a:buNone/>
            </a:pPr>
            <a:r>
              <a:rPr lang="en-US" sz="2400" dirty="0" smtClean="0"/>
              <a:t>5. To ensure good ventilation in the building, especially for enclosed and confined places where LPG could accumulate if a leakage occur</a:t>
            </a:r>
            <a:endParaRPr lang="en-US" sz="2000" dirty="0" smtClean="0"/>
          </a:p>
          <a:p>
            <a:pPr lvl="1">
              <a:buNone/>
            </a:pPr>
            <a:r>
              <a:rPr lang="en-US" sz="2400" dirty="0" smtClean="0"/>
              <a:t>6. The location of the LPG main emergency shut-off valve shall be easily and readily accessible</a:t>
            </a:r>
            <a:endParaRPr lang="en-US" sz="2000" dirty="0" smtClean="0"/>
          </a:p>
          <a:p>
            <a:pPr lvl="2">
              <a:buNone/>
            </a:pPr>
            <a:endParaRPr lang="en-US" sz="2000" dirty="0" smtClean="0"/>
          </a:p>
          <a:p>
            <a:pPr lvl="1"/>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ctrTitle"/>
          </p:nvPr>
        </p:nvSpPr>
        <p:spPr>
          <a:xfrm>
            <a:off x="2514600" y="2514600"/>
            <a:ext cx="6629400" cy="1470025"/>
          </a:xfrm>
        </p:spPr>
        <p:txBody>
          <a:bodyPr/>
          <a:lstStyle/>
          <a:p>
            <a:pPr eaLnBrk="1" hangingPunct="1"/>
            <a:r>
              <a:rPr lang="en-US" dirty="0" smtClean="0"/>
              <a:t>………….</a:t>
            </a:r>
            <a:r>
              <a:rPr lang="en-US" sz="4000" i="1" dirty="0" smtClean="0"/>
              <a:t>End of Chapter 5</a:t>
            </a:r>
          </a:p>
        </p:txBody>
      </p:sp>
      <p:sp>
        <p:nvSpPr>
          <p:cNvPr id="4" name="Subtitle 3"/>
          <p:cNvSpPr>
            <a:spLocks noGrp="1"/>
          </p:cNvSpPr>
          <p:nvPr>
            <p:ph type="subTitle" idx="1"/>
          </p:nvPr>
        </p:nvSpPr>
        <p:spPr/>
        <p:txBody>
          <a:bodyPr/>
          <a:lstStyle/>
          <a:p>
            <a:pPr>
              <a:defRPr/>
            </a:pPr>
            <a:endParaRPr lang="en-US"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5.1 Factory and Machinery Act, 1967</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6</a:t>
            </a:fld>
            <a:endParaRPr lang="en-US"/>
          </a:p>
        </p:txBody>
      </p:sp>
      <p:sp>
        <p:nvSpPr>
          <p:cNvPr id="6" name="Content Placeholder 5"/>
          <p:cNvSpPr>
            <a:spLocks noGrp="1"/>
          </p:cNvSpPr>
          <p:nvPr>
            <p:ph idx="1"/>
          </p:nvPr>
        </p:nvSpPr>
        <p:spPr>
          <a:xfrm>
            <a:off x="457200" y="1489360"/>
            <a:ext cx="8229600" cy="4525963"/>
          </a:xfrm>
        </p:spPr>
        <p:txBody>
          <a:bodyPr/>
          <a:lstStyle/>
          <a:p>
            <a:pPr lvl="0" algn="just"/>
            <a:r>
              <a:rPr lang="en-US" sz="2800" dirty="0" smtClean="0"/>
              <a:t>To address safety and health issues at the workplace, the government has developed a set of policies on occupational safety and health that are clear and coherent</a:t>
            </a:r>
          </a:p>
          <a:p>
            <a:pPr lvl="0" algn="just"/>
            <a:r>
              <a:rPr lang="en-US" sz="2800" dirty="0" smtClean="0"/>
              <a:t>The first protective legislation was enacted in 1967, referred to as the Factories and Machinery Act</a:t>
            </a:r>
          </a:p>
          <a:p>
            <a:pPr lvl="0" algn="just"/>
            <a:r>
              <a:rPr lang="en-US" sz="2800" dirty="0" smtClean="0"/>
              <a:t>With the enactment of this Act, the Factories and Machinery Department was established under the Ministry of Human Resources, which was then known as the Ministry of </a:t>
            </a:r>
            <a:r>
              <a:rPr lang="en-US" sz="2800" dirty="0" err="1" smtClean="0"/>
              <a:t>Labour</a:t>
            </a:r>
            <a:r>
              <a:rPr lang="en-US" sz="2800" dirty="0" smtClean="0"/>
              <a:t>, to provide a governmental platform for enforcement of occupational safety and health legislations</a:t>
            </a:r>
            <a:endParaRPr lang="en-US"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a:bodyPr>
          <a:lstStyle/>
          <a:p>
            <a:pPr eaLnBrk="1" fontAlgn="auto" hangingPunct="1">
              <a:spcAft>
                <a:spcPts val="0"/>
              </a:spcAft>
              <a:defRPr/>
            </a:pPr>
            <a:r>
              <a:rPr lang="en-US" sz="3600" b="1" dirty="0" smtClean="0"/>
              <a:t>5.1 Factory and Machinery Act, 1967</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7</a:t>
            </a:fld>
            <a:endParaRPr lang="en-US"/>
          </a:p>
        </p:txBody>
      </p:sp>
      <p:sp>
        <p:nvSpPr>
          <p:cNvPr id="6" name="Content Placeholder 5"/>
          <p:cNvSpPr>
            <a:spLocks noGrp="1"/>
          </p:cNvSpPr>
          <p:nvPr>
            <p:ph idx="1"/>
          </p:nvPr>
        </p:nvSpPr>
        <p:spPr>
          <a:xfrm>
            <a:off x="457200" y="1489360"/>
            <a:ext cx="8229600" cy="4525963"/>
          </a:xfrm>
        </p:spPr>
        <p:txBody>
          <a:bodyPr/>
          <a:lstStyle/>
          <a:p>
            <a:pPr lvl="0" algn="just"/>
            <a:r>
              <a:rPr lang="en-US" sz="2800" dirty="0" smtClean="0"/>
              <a:t>But the Act only covered safety and limited health aspects in the manufacturing, mining, and construction sectors</a:t>
            </a:r>
          </a:p>
          <a:p>
            <a:pPr lvl="0" algn="just"/>
            <a:r>
              <a:rPr lang="en-US" sz="2800" dirty="0" smtClean="0"/>
              <a:t>As such, the Factories and Machinery Department was only mandated to enforce policies and regulations in these sectors and no others </a:t>
            </a:r>
          </a:p>
          <a:p>
            <a:pPr algn="just"/>
            <a:r>
              <a:rPr lang="en-US" sz="2800" dirty="0" smtClean="0"/>
              <a:t>As the country’s economy grew and diversified, the government felt the need to expand protective legislations to cover the safety and health of all workers. So, in 1994, a new Act, referred to as the Occupational Safety and Health Act (OSHA) was passed</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ctrTitle"/>
          </p:nvPr>
        </p:nvSpPr>
        <p:spPr>
          <a:xfrm>
            <a:off x="533400" y="2057400"/>
            <a:ext cx="8305800" cy="1470025"/>
          </a:xfrm>
        </p:spPr>
        <p:txBody>
          <a:bodyPr/>
          <a:lstStyle/>
          <a:p>
            <a:pPr eaLnBrk="1" hangingPunct="1"/>
            <a:r>
              <a:rPr lang="en-US" sz="4000" dirty="0" smtClean="0"/>
              <a:t>5.2 Occupational Safety &amp; Health </a:t>
            </a:r>
            <a:br>
              <a:rPr lang="en-US" sz="4000" dirty="0" smtClean="0"/>
            </a:br>
            <a:r>
              <a:rPr lang="en-US" sz="4000" dirty="0" smtClean="0"/>
              <a:t>Act 1994 (Act 514)</a:t>
            </a:r>
            <a:endParaRPr lang="en-US" sz="4000" i="1" dirty="0" smtClean="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274638"/>
            <a:ext cx="8458200" cy="1143000"/>
          </a:xfrm>
        </p:spPr>
        <p:txBody>
          <a:bodyPr rtlCol="0">
            <a:normAutofit fontScale="90000"/>
          </a:bodyPr>
          <a:lstStyle/>
          <a:p>
            <a:pPr lvl="0" eaLnBrk="1" fontAlgn="auto" hangingPunct="1">
              <a:spcAft>
                <a:spcPts val="0"/>
              </a:spcAft>
              <a:defRPr/>
            </a:pPr>
            <a:r>
              <a:rPr lang="en-US" sz="3600" b="1" dirty="0" smtClean="0"/>
              <a:t/>
            </a:r>
            <a:br>
              <a:rPr lang="en-US" sz="3600" b="1" dirty="0" smtClean="0"/>
            </a:br>
            <a:r>
              <a:rPr lang="en-US" sz="3600" b="1" dirty="0" smtClean="0"/>
              <a:t>5.2 OCCUPATIONAL SAFETY AND HEALTH </a:t>
            </a:r>
            <a:br>
              <a:rPr lang="en-US" sz="3600" b="1" dirty="0" smtClean="0"/>
            </a:br>
            <a:r>
              <a:rPr lang="en-US" sz="3600" b="1" dirty="0" smtClean="0"/>
              <a:t>ACT 1994 (Act 514)</a:t>
            </a:r>
            <a:r>
              <a:rPr lang="en-US" sz="3600" dirty="0" smtClean="0"/>
              <a:t/>
            </a:r>
            <a:br>
              <a:rPr lang="en-US" sz="3600" dirty="0" smtClean="0"/>
            </a:br>
            <a:endParaRPr lang="en-US" sz="3600" b="1"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9</a:t>
            </a:fld>
            <a:endParaRPr lang="en-US"/>
          </a:p>
        </p:txBody>
      </p:sp>
      <p:pic>
        <p:nvPicPr>
          <p:cNvPr id="3074" name="Picture 2"/>
          <p:cNvPicPr>
            <a:picLocks noGrp="1" noChangeAspect="1" noChangeArrowheads="1"/>
          </p:cNvPicPr>
          <p:nvPr>
            <p:ph idx="1"/>
          </p:nvPr>
        </p:nvPicPr>
        <p:blipFill>
          <a:blip r:embed="rId2" cstate="print"/>
          <a:srcRect/>
          <a:stretch>
            <a:fillRect/>
          </a:stretch>
        </p:blipFill>
        <p:spPr bwMode="auto">
          <a:xfrm>
            <a:off x="2971800" y="1828800"/>
            <a:ext cx="3429000" cy="467350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1092</TotalTime>
  <Words>1969</Words>
  <Application>Microsoft Office PowerPoint</Application>
  <PresentationFormat>On-screen Show (4:3)</PresentationFormat>
  <Paragraphs>326</Paragraphs>
  <Slides>55</Slides>
  <Notes>0</Notes>
  <HiddenSlides>0</HiddenSlides>
  <MMClips>0</MMClips>
  <ScaleCrop>false</ScaleCrop>
  <HeadingPairs>
    <vt:vector size="4" baseType="variant">
      <vt:variant>
        <vt:lpstr>Theme</vt:lpstr>
      </vt:variant>
      <vt:variant>
        <vt:i4>3</vt:i4>
      </vt:variant>
      <vt:variant>
        <vt:lpstr>Slide Titles</vt:lpstr>
      </vt:variant>
      <vt:variant>
        <vt:i4>55</vt:i4>
      </vt:variant>
    </vt:vector>
  </HeadingPairs>
  <TitlesOfParts>
    <vt:vector size="58" baseType="lpstr">
      <vt:lpstr>Office Theme</vt:lpstr>
      <vt:lpstr>1_Office Theme</vt:lpstr>
      <vt:lpstr>2_Office Theme</vt:lpstr>
      <vt:lpstr>CHAPTER 5  HEALTH &amp; SAFETY</vt:lpstr>
      <vt:lpstr>Chapter 5  SAFETY AND HEALTH</vt:lpstr>
      <vt:lpstr>5.0 SAFETY &amp; HEALTH</vt:lpstr>
      <vt:lpstr>5.1 Factory and Machinery Act, 1967</vt:lpstr>
      <vt:lpstr>5.1 Factory and Machinery Act, 1967</vt:lpstr>
      <vt:lpstr>5.1 Factory and Machinery Act, 1967</vt:lpstr>
      <vt:lpstr>5.1 Factory and Machinery Act, 1967</vt:lpstr>
      <vt:lpstr>5.2 Occupational Safety &amp; Health  Act 1994 (Act 514)</vt:lpstr>
      <vt:lpstr> 5.2 OCCUPATIONAL SAFETY AND HEALTH  ACT 1994 (Act 514) </vt:lpstr>
      <vt:lpstr> 5.2 OCCUPATIONAL SAFETY AND HEALTH  ACT 1994 (Act 514) </vt:lpstr>
      <vt:lpstr> 5.2 OCCUPATIONAL SAFETY AND HEALTH  ACT 1994 (Act 514) </vt:lpstr>
      <vt:lpstr> 5.2 OCCUPATIONAL SAFETY AND HEALTH  ACT 1994 (Act 514) </vt:lpstr>
      <vt:lpstr> 5.2 OCCUPATIONAL SAFETY AND HEALTH  ACT 1994 (Act 514) </vt:lpstr>
      <vt:lpstr> 5.2 OCCUPATIONAL SAFETY AND HEALTH  ACT 1994 (Act 514) </vt:lpstr>
      <vt:lpstr> 5.2 OCCUPATIONAL SAFETY AND HEALTH  ACT 1994 (Act 514) </vt:lpstr>
      <vt:lpstr> 5.2 OCCUPATIONAL SAFETY AND HEALTH  ACT 1994 (Act 514) </vt:lpstr>
      <vt:lpstr> 5.2 OCCUPATIONAL SAFETY AND HEALTH  ACT 1994 (Act 514) </vt:lpstr>
      <vt:lpstr> 5.2 OCCUPATIONAL SAFETY AND HEALTH  ACT 1994 (Act 514) </vt:lpstr>
      <vt:lpstr> 5.2 OCCUPATIONAL SAFETY AND HEALTH  ACT 1994 (Act 514) </vt:lpstr>
      <vt:lpstr> 5.2 OCCUPATIONAL SAFETY AND HEALTH  ACT 1994 (Act 514) </vt:lpstr>
      <vt:lpstr> 5.2 OCCUPATIONAL SAFETY AND HEALTH  ACT 1994 (Act 514) </vt:lpstr>
      <vt:lpstr> 5.2 OCCUPATIONAL SAFETY AND HEALTH  ACT 1994 (Act 514) </vt:lpstr>
      <vt:lpstr>5.3 Occupational Safety &amp; Health Management Systems</vt:lpstr>
      <vt:lpstr> 5.3 OCCUPATIONAL SAFETY &amp; HEALTH MANAGEMENT SYSTEMS </vt:lpstr>
      <vt:lpstr> 5.3 OCCUPATIONAL SAFETY &amp; HEALTH MANAGEMENT SYSTEMS </vt:lpstr>
      <vt:lpstr> 5.3 OCCUPATIONAL SAFETY &amp; HEALTH MANAGEMENT SYSTEMS </vt:lpstr>
      <vt:lpstr> 5.3 OCCUPATIONAL SAFETY &amp; HEALTH MANAGEMENT SYSTEMS </vt:lpstr>
      <vt:lpstr> 5.3 OCCUPATIONAL SAFETY &amp; HEALTH MANAGEMENT SYSTEMS </vt:lpstr>
      <vt:lpstr> 5.3 OCCUPATIONAL SAFETY &amp; HEALTH MANAGEMENT SYSTEMS </vt:lpstr>
      <vt:lpstr> 5.3 OCCUPATIONAL SAFETY &amp; HEALTH MANAGEMENT SYSTEMS </vt:lpstr>
      <vt:lpstr> 5.3 OCCUPATIONAL SAFETY &amp; HEALTH MANAGEMENT SYSTEMS </vt:lpstr>
      <vt:lpstr> 5.3 OCCUPATIONAL SAFETY &amp; HEALTH MANAGEMENT SYSTEMS </vt:lpstr>
      <vt:lpstr> 5.3 OCCUPATIONAL SAFETY &amp; HEALTH MANAGEMENT SYSTEMS </vt:lpstr>
      <vt:lpstr>5.4 Industrial Safety In Malaysia</vt:lpstr>
      <vt:lpstr> 5.4 Industrial Safety in Malaysia </vt:lpstr>
      <vt:lpstr> 5.4 Industrial Safety in Malaysia </vt:lpstr>
      <vt:lpstr> 5.4 Industrial Safety in Malaysia </vt:lpstr>
      <vt:lpstr> 5.4 Industrial Safety in Malaysia </vt:lpstr>
      <vt:lpstr> 5.4 Industrial Safety in Malaysia </vt:lpstr>
      <vt:lpstr> 5.4 Industrial Safety in Malaysia </vt:lpstr>
      <vt:lpstr> 5.4 Industrial Safety in Malaysia </vt:lpstr>
      <vt:lpstr> 5.4 Industrial Safety in Malaysia </vt:lpstr>
      <vt:lpstr> 5.4 Industrial Safety in Malaysia </vt:lpstr>
      <vt:lpstr> 5.4 Industrial Safety in Malaysia </vt:lpstr>
      <vt:lpstr> 5.4 Industrial Safety in Malaysia </vt:lpstr>
      <vt:lpstr> 5.4 Industrial Safety in Malaysia </vt:lpstr>
      <vt:lpstr> 5.4 Industrial Safety in Malaysia </vt:lpstr>
      <vt:lpstr> 5.4 Industrial Safety in Malaysia </vt:lpstr>
      <vt:lpstr> 5.4 Industrial Safety in Malaysia </vt:lpstr>
      <vt:lpstr> 5.4 Industrial Safety in Malaysia </vt:lpstr>
      <vt:lpstr> 5.4 Industrial Safety in Malaysia </vt:lpstr>
      <vt:lpstr> 5.4 Industrial Safety in Malaysia </vt:lpstr>
      <vt:lpstr> 5.4 Industrial Safety in Malaysia </vt:lpstr>
      <vt:lpstr> 5.4 Industrial Safety in Malaysia </vt:lpstr>
      <vt:lpstr>………….End of Chapter 5</vt:lpstr>
    </vt:vector>
  </TitlesOfParts>
  <Company>personal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Toshiba</cp:lastModifiedBy>
  <cp:revision>88</cp:revision>
  <dcterms:created xsi:type="dcterms:W3CDTF">2005-08-01T08:14:13Z</dcterms:created>
  <dcterms:modified xsi:type="dcterms:W3CDTF">2016-07-12T07:59:33Z</dcterms:modified>
</cp:coreProperties>
</file>